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82" r:id="rId3"/>
    <p:sldId id="296" r:id="rId4"/>
    <p:sldId id="257" r:id="rId5"/>
    <p:sldId id="258" r:id="rId6"/>
    <p:sldId id="259" r:id="rId7"/>
    <p:sldId id="260" r:id="rId8"/>
    <p:sldId id="288" r:id="rId9"/>
    <p:sldId id="291" r:id="rId10"/>
    <p:sldId id="289" r:id="rId11"/>
    <p:sldId id="290" r:id="rId12"/>
    <p:sldId id="268" r:id="rId13"/>
    <p:sldId id="278" r:id="rId14"/>
    <p:sldId id="261" r:id="rId15"/>
    <p:sldId id="263" r:id="rId16"/>
    <p:sldId id="264" r:id="rId17"/>
    <p:sldId id="265" r:id="rId18"/>
    <p:sldId id="285" r:id="rId19"/>
    <p:sldId id="266" r:id="rId20"/>
    <p:sldId id="267" r:id="rId21"/>
    <p:sldId id="279" r:id="rId22"/>
    <p:sldId id="280" r:id="rId23"/>
    <p:sldId id="281" r:id="rId24"/>
    <p:sldId id="269" r:id="rId25"/>
    <p:sldId id="270" r:id="rId26"/>
    <p:sldId id="297" r:id="rId27"/>
    <p:sldId id="273" r:id="rId28"/>
    <p:sldId id="292" r:id="rId29"/>
    <p:sldId id="272" r:id="rId30"/>
    <p:sldId id="298" r:id="rId31"/>
    <p:sldId id="299" r:id="rId32"/>
    <p:sldId id="276" r:id="rId33"/>
    <p:sldId id="286" r:id="rId34"/>
    <p:sldId id="293" r:id="rId35"/>
    <p:sldId id="274" r:id="rId36"/>
    <p:sldId id="287" r:id="rId37"/>
    <p:sldId id="275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D25D-EEBE-4989-92DC-DE31F7E76C61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17D16-D57B-4868-AA8C-D1021D9213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59035BF-DBED-4E84-B2E9-47C2DECB53DA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9937B08-C786-41AB-878F-F3FDE1EE88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B-xKXkFBVJdZZM&amp;tbnid=rbUmahHHBqydtM:&amp;ved=0CAUQjRw&amp;url=http://www.superiormodel.com/vintage-collection/85-vintage-female-dress-form-paper-mache-non-collapsible.html&amp;ei=OmbdUobEAsPlsATrjIHIBQ&amp;bvm=bv.59568121,d.eW0&amp;psig=AFQjCNGJIwWMlLsIjbJsrCOMj-br_47TVQ&amp;ust=139032771728359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st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docid=pvk1TQrMtiEuWM&amp;tbnid=O4KXyRgqr0saKM:&amp;ved=0CAUQjRw&amp;url=http://www.sparpointgroup.com/SPAR-International-2012-ASTM-Committee-E57-on-3D-Imaging-Systems/&amp;ei=yGbdUoWCO6rHsASruIDYAQ&amp;bvm=bv.59568121,d.eW0&amp;psig=AFQjCNH6qIzJuEt_o6nSJwXoG9I1wEouSw&amp;ust=139032785547276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armento.org/751Astitchesandseams/apparelsearchs&amp;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.sheinside.com/images/sheinside.com/201305/1369816392759104608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mefird.com/wp-content/uploads/2010/01/Selecting-the-right-SPI-2-5-1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Apparel Industry Construction Methods</a:t>
            </a:r>
            <a:endParaRPr lang="en-US" sz="4400" dirty="0"/>
          </a:p>
        </p:txBody>
      </p:sp>
      <p:pic>
        <p:nvPicPr>
          <p:cNvPr id="3074" name="Picture 2" descr="C:\Users\Dawn\AppData\Local\Microsoft\Windows\Temporary Internet Files\Content.IE5\KJHKP78Q\photo 3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 rot="5400000">
            <a:off x="215900" y="2984500"/>
            <a:ext cx="4064000" cy="2667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079" name="Picture 7" descr="https://encrypted-tbn2.gstatic.com/images?q=tbn:ANd9GcTCCBVD9sr4Me3vqtmXZHOOZbIPOdYM3HCZ1IsPYny5Q5k09CF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259" r="15446"/>
          <a:stretch>
            <a:fillRect/>
          </a:stretch>
        </p:blipFill>
        <p:spPr bwMode="auto">
          <a:xfrm>
            <a:off x="5562600" y="3124200"/>
            <a:ext cx="2133600" cy="302657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Sewing Machine Needle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Needle Sizes:  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06583"/>
              </p:ext>
            </p:extLst>
          </p:nvPr>
        </p:nvGraphicFramePr>
        <p:xfrm>
          <a:off x="1600200" y="26670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510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Needle Size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Fabrication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Silk,</a:t>
                      </a:r>
                      <a:r>
                        <a:rPr lang="en-US" baseline="0" dirty="0" smtClean="0"/>
                        <a:t> Batise, Rayon, Sheer Fabrics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Chambray, Sheeting, Gingham, Quilting Cotton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Chambray, Sheeting, Gingham,</a:t>
                      </a:r>
                      <a:r>
                        <a:rPr lang="en-US" baseline="0" dirty="0" smtClean="0"/>
                        <a:t> Medium Weight Cotton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Chambray, Sheeting, Gingham,</a:t>
                      </a:r>
                      <a:r>
                        <a:rPr lang="en-US" baseline="0" dirty="0" smtClean="0"/>
                        <a:t> Quilting Cotton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Canvas,</a:t>
                      </a:r>
                      <a:r>
                        <a:rPr lang="en-US" baseline="0" dirty="0" smtClean="0"/>
                        <a:t> Denim, Upholstery Fabric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39847"/>
              </p:ext>
            </p:extLst>
          </p:nvPr>
        </p:nvGraphicFramePr>
        <p:xfrm>
          <a:off x="533400" y="457200"/>
          <a:ext cx="7772400" cy="579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6096000"/>
              </a:tblGrid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Needle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Fabrication</a:t>
                      </a:r>
                      <a:endParaRPr lang="en-US" dirty="0"/>
                    </a:p>
                  </a:txBody>
                  <a:tcPr/>
                </a:tc>
              </a:tr>
              <a:tr h="863885">
                <a:tc>
                  <a:txBody>
                    <a:bodyPr/>
                    <a:lstStyle/>
                    <a:p>
                      <a:r>
                        <a:rPr lang="en-US" dirty="0" smtClean="0"/>
                        <a:t>Sharps or Universal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Sharp point, safest</a:t>
                      </a:r>
                      <a:r>
                        <a:rPr lang="en-US" baseline="0" dirty="0" smtClean="0"/>
                        <a:t> for everyday regular use on most woven fabrics.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Ball</a:t>
                      </a:r>
                      <a:r>
                        <a:rPr lang="en-US" baseline="0" dirty="0" smtClean="0"/>
                        <a:t> Point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Rounded point, best</a:t>
                      </a:r>
                      <a:r>
                        <a:rPr lang="en-US" baseline="0" dirty="0" smtClean="0"/>
                        <a:t> for knits, mesh, and interlock knits.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Denim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Heavier duty</a:t>
                      </a:r>
                      <a:r>
                        <a:rPr lang="en-US" baseline="0" dirty="0" smtClean="0"/>
                        <a:t>, best for denim, ducking, and canvas.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Wedge Points or Leather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Sharp knife like tip, best</a:t>
                      </a:r>
                      <a:r>
                        <a:rPr lang="en-US" baseline="0" dirty="0" smtClean="0"/>
                        <a:t> for leather and vinyl.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Metallic or Embroidery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Especially made for metallic,</a:t>
                      </a:r>
                      <a:r>
                        <a:rPr lang="en-US" baseline="0" dirty="0" smtClean="0"/>
                        <a:t> rayon, or acrylic thread.  Smaller needle head 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Top Stitching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heavier</a:t>
                      </a:r>
                      <a:r>
                        <a:rPr lang="en-US" baseline="0" dirty="0" smtClean="0"/>
                        <a:t> top stitching such as buttonhole twist, or if using double thread.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Twin &amp; Triple Needles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 for pin tucking, decorative</a:t>
                      </a:r>
                      <a:r>
                        <a:rPr lang="en-US" baseline="0" dirty="0" smtClean="0"/>
                        <a:t> stitching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Stretch Needles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</a:t>
                      </a:r>
                      <a:r>
                        <a:rPr lang="en-US" baseline="0" dirty="0" smtClean="0"/>
                        <a:t> for spandex, active wear knits and swimwear.</a:t>
                      </a:r>
                      <a:endParaRPr lang="en-US" dirty="0"/>
                    </a:p>
                  </a:txBody>
                  <a:tcPr/>
                </a:tc>
              </a:tr>
              <a:tr h="431514">
                <a:tc>
                  <a:txBody>
                    <a:bodyPr/>
                    <a:lstStyle/>
                    <a:p>
                      <a:r>
                        <a:rPr lang="en-US" dirty="0" smtClean="0"/>
                        <a:t>Micro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Sharper point, great for</a:t>
                      </a:r>
                      <a:r>
                        <a:rPr lang="en-US" baseline="0" dirty="0" smtClean="0"/>
                        <a:t> fine dense fabrics, ribbons.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ASTM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Formally known as the American Society for Testing and Materials.</a:t>
            </a:r>
          </a:p>
          <a:p>
            <a:r>
              <a:rPr lang="en-US" dirty="0" smtClean="0"/>
              <a:t>Globally recognized as a leader in the development of standards in many industries, including fashion.</a:t>
            </a:r>
          </a:p>
          <a:p>
            <a:r>
              <a:rPr lang="en-US" dirty="0" smtClean="0"/>
              <a:t>Standards are used to improve product quality, safety, and build consumer confidence.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                                        </a:t>
            </a:r>
            <a:r>
              <a:rPr lang="en-US" sz="1800" dirty="0" smtClean="0">
                <a:hlinkClick r:id="rId2"/>
              </a:rPr>
              <a:t>Click here to Check it out...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313" name="Picture 1" descr="http://www.astm.org/images/home-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953000"/>
            <a:ext cx="1514475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Stitches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384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Six classes of stitch types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2514600"/>
          <a:ext cx="6096000" cy="330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288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Stitch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/>
                          <a:ea typeface="Calibri"/>
                          <a:cs typeface="Times New Roman"/>
                        </a:rPr>
                        <a:t>Typical</a:t>
                      </a:r>
                      <a:r>
                        <a:rPr lang="en-US" sz="1800" b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Arial"/>
                          <a:ea typeface="Calibri"/>
                          <a:cs typeface="Times New Roman"/>
                        </a:rPr>
                        <a:t>Uses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Single Thread Chain Stitch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Decorative, western wear, used at hems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Hand Stitch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300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Lockstitch- variations include- plain, zigzag,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en-US" sz="1100" baseline="0" dirty="0" smtClean="0">
                          <a:latin typeface="Arial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100" dirty="0" smtClean="0">
                          <a:latin typeface="Arial"/>
                          <a:ea typeface="Calibri"/>
                          <a:cs typeface="Times New Roman"/>
                        </a:rPr>
                        <a:t>Plain- 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used to set pockets, zippers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.   </a:t>
                      </a:r>
                      <a:r>
                        <a:rPr lang="en-US" sz="1100" dirty="0" smtClean="0">
                          <a:latin typeface="Arial"/>
                          <a:ea typeface="Calibri"/>
                          <a:cs typeface="Times New Roman"/>
                        </a:rPr>
                        <a:t>    Zigzag-used 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for athletic wear, 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100" dirty="0" smtClean="0">
                          <a:latin typeface="Arial"/>
                          <a:ea typeface="Calibri"/>
                          <a:cs typeface="Times New Roman"/>
                        </a:rPr>
                        <a:t>decorative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, buttonholes, bar tacks on jeans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Multi Thread Chain Stitch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rgbClr val="292929"/>
                          </a:solidFill>
                          <a:latin typeface="Arial"/>
                          <a:ea typeface="Calibri"/>
                          <a:cs typeface="Arial"/>
                        </a:rPr>
                        <a:t>Decorative stitching on belts.</a:t>
                      </a:r>
                      <a:endParaRPr lang="en-US" sz="1100" dirty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rgbClr val="292929"/>
                          </a:solidFill>
                          <a:latin typeface="Arial"/>
                          <a:ea typeface="Calibri"/>
                          <a:cs typeface="Arial"/>
                        </a:rPr>
                        <a:t>Parallel rows of stitches for lapped side seams of woven shirts and jeans.</a:t>
                      </a:r>
                      <a:endParaRPr lang="en-US" sz="11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Overedge and Safety Stitch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solidFill>
                            <a:srgbClr val="292929"/>
                          </a:solidFill>
                          <a:latin typeface="Arial"/>
                          <a:ea typeface="Calibri"/>
                          <a:cs typeface="Times New Roman"/>
                        </a:rPr>
                        <a:t>Shirts, jackets, blouses and jeans.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600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Cover Stitch or Flat Seam Stitch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Knits and lingerie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ASTM D 6193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Industrial </a:t>
            </a:r>
            <a:br>
              <a:rPr lang="en-US" dirty="0" smtClean="0"/>
            </a:br>
            <a:r>
              <a:rPr lang="en-US" dirty="0" smtClean="0"/>
              <a:t>Sewing Machine Stitches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6400800" cy="45262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Chainstitch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Stitch that interloops the needle thread(s) with a bottom looper thread on the underside of the seam.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stitch is used on most seams in woven apparel.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Coverstitch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Stitch that is often used to seam knitwear.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It consists of at least two needle threads, a looper thread and a top thread passing over the edge of the material.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Lockstitch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is the most common stitch formed on industrial sewing machines.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stitch formed by interlocking needle threads with a bobbin thread.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6386" name="Picture 2" descr="https://encrypted-tbn3.gstatic.com/images?q=tbn:ANd9GcTUsdVuQKIJupUKU96WU0pg2aluc0Pi-vpwFEHDmKJfvNb9Rnjx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823" y="1828800"/>
            <a:ext cx="1769452" cy="1333501"/>
          </a:xfrm>
          <a:prstGeom prst="rect">
            <a:avLst/>
          </a:prstGeom>
          <a:noFill/>
        </p:spPr>
      </p:pic>
      <p:pic>
        <p:nvPicPr>
          <p:cNvPr id="16388" name="Picture 4" descr="http://1.bp.blogspot.com/-6sm8AMqnUX8/TihTuTy_UNI/AAAAAAAAAFE/tMnHhLch14Q/s1600/03072011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00600"/>
            <a:ext cx="1930400" cy="1447800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QrKyAhM22JD8QnDDShc3zEghotuOAPA6T2RnImonJPeBwrsh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276600"/>
            <a:ext cx="1551397" cy="1162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Classes of Seams and Seam Finishes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19400" y="2590800"/>
          <a:ext cx="4800600" cy="320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07"/>
                <a:gridCol w="2541493"/>
              </a:tblGrid>
              <a:tr h="134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Class of Seam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</a:tr>
              <a:tr h="523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Superimposed Seams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Lapped Seams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BS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Bound (Binding ) Seams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FS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Flat (Butted) Seams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5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EF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Edge Finished Seams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9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Times New Roman"/>
                        </a:rPr>
                        <a:t>Ornamental </a:t>
                      </a:r>
                      <a:r>
                        <a:rPr lang="en-US" sz="1800" dirty="0" smtClean="0">
                          <a:latin typeface="Arial"/>
                          <a:ea typeface="Calibri"/>
                          <a:cs typeface="Times New Roman"/>
                        </a:rPr>
                        <a:t>Seams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/>
              <a:t>ASTM D 6193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Apparel Industry seam types are categorized according to their structure.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Standardized system to help with communicating between countries.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Imposed Seams (SS)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seam construction.</a:t>
            </a:r>
          </a:p>
          <a:p>
            <a:r>
              <a:rPr lang="en-US" dirty="0" smtClean="0"/>
              <a:t>Created by sewing two or more layers of fabric together.  Example:  Plain Seam</a:t>
            </a:r>
          </a:p>
          <a:p>
            <a:r>
              <a:rPr lang="en-US" dirty="0" smtClean="0"/>
              <a:t>Variations Include:</a:t>
            </a:r>
          </a:p>
          <a:p>
            <a:r>
              <a:rPr lang="en-US" dirty="0" smtClean="0"/>
              <a:t>French Seam</a:t>
            </a:r>
          </a:p>
          <a:p>
            <a:r>
              <a:rPr lang="en-US" dirty="0" smtClean="0"/>
              <a:t>Double Stitched Seam</a:t>
            </a:r>
          </a:p>
          <a:p>
            <a:r>
              <a:rPr lang="en-US" dirty="0" smtClean="0"/>
              <a:t>Piped Seam</a:t>
            </a:r>
          </a:p>
        </p:txBody>
      </p:sp>
      <p:pic>
        <p:nvPicPr>
          <p:cNvPr id="17410" name="Picture 2" descr="http://sewaholic.net/wp-content/uploads/2011/11/top-stitching-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00600"/>
            <a:ext cx="2260600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Lapped Seams (LS)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6388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Created by overlapping two or more pieces of fabric.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 examples include: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Flat-felled seam- sewing sides of jeans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Welt seam- stronger than a plain seam, can be used on thicker fabrics</a:t>
            </a:r>
          </a:p>
          <a:p>
            <a:endParaRPr lang="en-US" dirty="0" smtClean="0"/>
          </a:p>
        </p:txBody>
      </p:sp>
      <p:pic>
        <p:nvPicPr>
          <p:cNvPr id="16385" name="Picture 1" descr="H:\DCIM\104___01\IMG_0201.JPG"/>
          <p:cNvPicPr>
            <a:picLocks noChangeAspect="1" noChangeArrowheads="1"/>
          </p:cNvPicPr>
          <p:nvPr/>
        </p:nvPicPr>
        <p:blipFill>
          <a:blip r:embed="rId2" cstate="print"/>
          <a:srcRect l="16385" t="3746" r="24625" b="32579"/>
          <a:stretch>
            <a:fillRect/>
          </a:stretch>
        </p:blipFill>
        <p:spPr bwMode="auto">
          <a:xfrm>
            <a:off x="6019800" y="1981200"/>
            <a:ext cx="2286000" cy="1850571"/>
          </a:xfrm>
          <a:prstGeom prst="rect">
            <a:avLst/>
          </a:prstGeom>
          <a:noFill/>
        </p:spPr>
      </p:pic>
      <p:pic>
        <p:nvPicPr>
          <p:cNvPr id="16386" name="Picture 2" descr="H:\DCIM\104___01\IMG_0202.JPG"/>
          <p:cNvPicPr>
            <a:picLocks noChangeAspect="1" noChangeArrowheads="1"/>
          </p:cNvPicPr>
          <p:nvPr/>
        </p:nvPicPr>
        <p:blipFill>
          <a:blip r:embed="rId3" cstate="print"/>
          <a:srcRect l="17381"/>
          <a:stretch>
            <a:fillRect/>
          </a:stretch>
        </p:blipFill>
        <p:spPr bwMode="auto">
          <a:xfrm>
            <a:off x="6172200" y="4038600"/>
            <a:ext cx="2434387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434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Inseam of jeans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seam of jeans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53000" y="2971800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4953000"/>
            <a:ext cx="1600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Lapped Seams (LS)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953000" cy="1935163"/>
          </a:xfrm>
        </p:spPr>
        <p:txBody>
          <a:bodyPr>
            <a:normAutofit/>
          </a:bodyPr>
          <a:lstStyle/>
          <a:p>
            <a:r>
              <a:rPr lang="en-US" dirty="0" smtClean="0"/>
              <a:t>Lapped seam- common with suede and leather</a:t>
            </a:r>
          </a:p>
        </p:txBody>
      </p:sp>
      <p:pic>
        <p:nvPicPr>
          <p:cNvPr id="41986" name="Picture 2" descr="H:\DCIM\104___01\IMG_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2357015" cy="1767681"/>
          </a:xfrm>
          <a:prstGeom prst="rect">
            <a:avLst/>
          </a:prstGeom>
          <a:noFill/>
        </p:spPr>
      </p:pic>
      <p:pic>
        <p:nvPicPr>
          <p:cNvPr id="41987" name="Picture 3" descr="H:\DCIM\104___01\IMG_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28" y="3048000"/>
            <a:ext cx="2681938" cy="20113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71600" y="472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Leather Purse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266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Leather Jacket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Seams (BS)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724400" cy="4526280"/>
          </a:xfrm>
        </p:spPr>
        <p:txBody>
          <a:bodyPr/>
          <a:lstStyle/>
          <a:p>
            <a:r>
              <a:rPr lang="en-US" dirty="0" smtClean="0"/>
              <a:t>Made to finish and edge of a garment.</a:t>
            </a:r>
          </a:p>
          <a:p>
            <a:r>
              <a:rPr lang="en-US" dirty="0" smtClean="0"/>
              <a:t>Is one piece of fabric encompassing the raw edge of another piece of fabric.</a:t>
            </a:r>
          </a:p>
          <a:p>
            <a:r>
              <a:rPr lang="en-US" dirty="0" smtClean="0"/>
              <a:t>Example- Neckline of a Crew T-shirt</a:t>
            </a:r>
          </a:p>
          <a:p>
            <a:endParaRPr lang="en-US" dirty="0"/>
          </a:p>
        </p:txBody>
      </p:sp>
      <p:sp>
        <p:nvSpPr>
          <p:cNvPr id="15362" name="AutoShape 2" descr="https://domino2.wcpss.net/mail/9/94999770.nsf/0/9ff0c7a2a209c6e87fa18ea9e3201e17/Body/M2.14?OpenElement&amp;cid=IMG_13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64" name="AutoShape 4" descr="https://domino2.wcpss.net/mail/9/94999770.nsf/0/9ff0c7a2a209c6e87fa18ea9e3201e17/Body/M2.14?OpenElement&amp;cid=IMG_13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nik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209800"/>
            <a:ext cx="2799922" cy="373322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724400" y="2362200"/>
            <a:ext cx="236220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343400" cy="452628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Lockstitch Machine</a:t>
            </a:r>
          </a:p>
          <a:p>
            <a:r>
              <a:rPr lang="en-US" dirty="0" smtClean="0"/>
              <a:t>Overlock Machine</a:t>
            </a:r>
          </a:p>
          <a:p>
            <a:r>
              <a:rPr lang="en-US" dirty="0" smtClean="0"/>
              <a:t>Blind Hem Machine</a:t>
            </a:r>
          </a:p>
          <a:p>
            <a:r>
              <a:rPr lang="en-US" dirty="0" smtClean="0"/>
              <a:t>Buttonhole Machine</a:t>
            </a:r>
          </a:p>
          <a:p>
            <a:r>
              <a:rPr lang="en-US" dirty="0" smtClean="0"/>
              <a:t>Embroidery Machine</a:t>
            </a:r>
          </a:p>
          <a:p>
            <a:r>
              <a:rPr lang="en-US" dirty="0" smtClean="0"/>
              <a:t>Stitches per inch (SPI)</a:t>
            </a:r>
          </a:p>
          <a:p>
            <a:r>
              <a:rPr lang="en-US" dirty="0" smtClean="0"/>
              <a:t>ASTM International</a:t>
            </a:r>
          </a:p>
          <a:p>
            <a:r>
              <a:rPr lang="en-US" dirty="0" smtClean="0"/>
              <a:t>Classes of Stitches</a:t>
            </a:r>
          </a:p>
          <a:p>
            <a:r>
              <a:rPr lang="en-US" dirty="0" smtClean="0"/>
              <a:t>Chainstitch</a:t>
            </a:r>
          </a:p>
          <a:p>
            <a:r>
              <a:rPr lang="en-US" dirty="0" smtClean="0"/>
              <a:t>Coverstitch</a:t>
            </a:r>
          </a:p>
          <a:p>
            <a:r>
              <a:rPr lang="en-US" dirty="0" smtClean="0"/>
              <a:t>Lockstitch</a:t>
            </a:r>
          </a:p>
          <a:p>
            <a:r>
              <a:rPr lang="en-US" dirty="0" smtClean="0"/>
              <a:t>Staystitching</a:t>
            </a:r>
          </a:p>
          <a:p>
            <a:r>
              <a:rPr lang="en-US" dirty="0" smtClean="0"/>
              <a:t>Directional Stitching</a:t>
            </a:r>
          </a:p>
          <a:p>
            <a:r>
              <a:rPr lang="en-US" dirty="0" smtClean="0"/>
              <a:t>Understitching</a:t>
            </a:r>
          </a:p>
          <a:p>
            <a:r>
              <a:rPr lang="en-US" dirty="0" smtClean="0"/>
              <a:t>Topstitching</a:t>
            </a:r>
          </a:p>
          <a:p>
            <a:r>
              <a:rPr lang="en-US" dirty="0" smtClean="0"/>
              <a:t>Edge Stitching</a:t>
            </a:r>
          </a:p>
          <a:p>
            <a:r>
              <a:rPr lang="en-US" dirty="0" smtClean="0"/>
              <a:t>Stitch-in-the-ditch</a:t>
            </a:r>
          </a:p>
          <a:p>
            <a:r>
              <a:rPr lang="en-US" dirty="0" smtClean="0"/>
              <a:t>Classes of Seams</a:t>
            </a:r>
          </a:p>
          <a:p>
            <a:r>
              <a:rPr lang="en-US" dirty="0" smtClean="0"/>
              <a:t>Super Imposed Seams</a:t>
            </a:r>
          </a:p>
        </p:txBody>
      </p:sp>
      <p:sp>
        <p:nvSpPr>
          <p:cNvPr id="43010" name="AutoShape 2" descr="data:image/jpeg;base64,/9j/4AAQSkZJRgABAQAAAQABAAD/2wCEAAkGBhIQERUUEhQUFBMUGRUUFRgVGRcYGhwXFRgYGBYXGBcXHiYfGBkkGhQbHzAgJScqLCwsGh42NTAqNSYrLCkBCQoKDgwOGg8PGi8kHyQsLSouLSwsMCwsLCwsNC00LSwtLDQsLC8sLCwtKiwsLC8sKSksKSwsLCwsLCwpKSwsLP/AABEIAO4A1AMBIgACEQEDEQH/xAAcAAEAAwEBAQEBAAAAAAAAAAAABQYHCAQDAgH/xABOEAACAQMBBAMKCQkHBAEFAAABAgMABBESBQYHIRMxQRQiNDVRYXFzgbMWMlJUkZOUsdEjQmJydIKhstMVFzODkqLSJUNTwcMkY6PC8f/EABkBAQADAQEAAAAAAAAAAAAAAAABAwQCBf/EAC4RAAIBAwEGBQQCAwAAAAAAAAABAgMEERIhMTNBgZETMlFhcSJCobHB8BTR4f/aAAwDAQACEQMRAD8A22lKUJFKUoBSlKAUpSgFKUoBSlKAUpSgFKUoBSlKAUpSgFKUoBSlKAUpSgFKUoBSlKAUpSgFKUoBSlKAUpWN8Vt97yK7e1ilMUSqh/J9651qGOX6wOfUMe2raVN1JaUV1KipxyzTts72Wln4ROiH5Ocv/oXLfwqlbT45WycoIJZfO5Ea/wD7N/AVi7Nkkk8zzJP/ALr3W2wLmRGkSCVo0UuzhG0BVGSdWMdQ8tehG0px8zMErqcvKi8XPHK8Y/k4bdB5w7n6dQH8KsG8nEq6tbSwmRYWe6jZ5NStjK9HjSFcYHfny1jArXNo7kXG0tm7M6AxjooTq6RmX44jxjCn5BpUpUoOOVs/4RTqVJqWHtI+3463I+PbwMP0S6feWqc2fx0t2/xreWPzoVkH8dJ/hWc70bh3WzlV5xHpdtClG1c8E4wQD1A9lV2u/wDHozWUjl16sHhnS+xt+LG7wIbhCx6kbKP7FfBPszU7XJi10rBvDjaUlmx64Y5ovTllkX6Ap/1Vir2/h+U2UK/ibyepSlZDUKUpQClKUApSlAKUpQClKUApSlAKUpQCs03/AOK625aCzIaYZDy8iqHtCjqZx5eoec8h5+KnEUxarO1bD9U8in4uf+2p+V5T2dXXnGPV6FvbZ+qZguLjH0xOod15meytnclmaGFmJOSS0akkntJJrEeL3jSX9SH3a1te6PgFp+zwe7WsU4veNJf1IfdrXNrxX1OrnhIcI7ZJNpIHVXASRgGAIyAMHB7RW173eAXf7PP7tqxjg54zT1cv3Ctn3v8AALv9nn921LriroLbhM5irpXcLxbaepj+6uaq6V3C8W2nqY/uq698q+Sqz8zKnx08Eg9cfdvWT7sjN5bZ6ung94taxx08Eg9cfdvWT7s+G23r4PeLXVtwe5zccbsbtvBwwsLvJEYgk7HhAXn+knxW+jPnqhcTtrPabahnT40UcLY8o1SBl9BUke2tqNYRxr8ZD1MX80lZbaTlPEt2GabhKMMr2Nvsb1J4kljOUkVXU+ZhkffX3rM+Cm8fSQPaOe+h7+Pzxue+H7rn/eK0ys9SGiTiX0564qQpSlVlgpSlAKUpQClKUApSlAKUpQCqnxH3w/s617w/l5cpF5vlSY8igj2lfPVsJrm3f7eU397JIDmJfycX6ik4P7xy3t81abal4k9u5Ge4qaI7N7K87kkkkknJJPMknrJPaa/lT+7+6rXMF1cHKxW0Ttn5UmnKoPMOs+bHlzUBXrqSbaXI8lxaSb5nT26PgFp+zwe7WsU4veNJf1IfdrW17o+AWn7PB7taxTi940l/Uh92teba8V9T0bnhI+nBzxmnq5f5a2fe/wAAu/2ef3bVjHBzxmnq5f5a2fe/wC7/AGef3bUueMugtuEzmKuldwvFtp6mP7q5qrpXcLxbaepj+6rr3yr5KrPzMqfHTwSD1x929ZPuz4Zbevg94taxx08Eg9cfdvWT7s+GW3r4PeLXVtwe5zccbsdRmsI41+Mh6mL+aSt3NYRxr8ZD1MX80lZLPidDVd8MrO6W3zY3cU4zpU4cDtjbk4+g5HnArpqKUMoZSCrAEEdRB5gjzYrk2t34Pbx90WfQscyW2E9MTZMZ9mCv7o8taLynlKaKLOph6GWXe/bosrOaf85VwnnkbvUH+og+gGvFuBvaNo2oc46ZMJMP0scmA+Sw5/SOyqHxw3g1SRWinkg6aT9ZsiMH0LqP7wqq8ON5+4L1GY4hlxFL5MMe9f8AdbB9Gry1VG31UdXPeWSuMVdPI6LpXkuNlROdTINR/OXKv/rTDfxryybOnj5wTFsf9u479T5hKPyinzkv6KxYRsyyVpUdsvbImLRsrRTx46SJsEgH4rqw5PGcHDDyEHBBAkaNYCeRSlKgkUpSgFKUoCrcTNt9y7OmYHDyYhT0yZDEecIGPsrnUDPV9ArVuO20u+toAeoPMw9JCJ9z/TVN4c7K7p2lbqRlVbpW9EQ1jPpYAe2vVtkoUtT+Ty7h66uk1e62ALHYM0OO+FvI0h8sjLl/48h5gKwSult/PFt36mT7q5ppZttSb9SbtYaS9Dp3dHwC0/Z4PdrWKcXvGkv6kPu1ra90fALT9ng92tYpxe8aS/qQ+7WqLXivqXXPCR9ODvjNPVy/y1s+93gF3+zz+7asX4O+NE9XL/LW67TsRPDLCxIEqPGSMZAdSpIz286i6eKqfwTbLNJnKldLbheLbT1Mf3VU/wC4u1+cXH0R/wDGr9sbZa2tvFApLLEoQFsZIXtOOWam5rQqRSiRbUZU23IoPHTwSD1x929ZPuz4Zbevg94taxx08Eg9cfdvWT7s+GW3r4PeLWi24PcouON2OozWEca/GQ9TF/NJW7msI41+Mh6mL+aSslnxOhqu+GUGrFuDvN3BepKxPRNmOXHyG7cdukgN7PPUDBbs5IUZIVnP6qAsx9gBPsr516skpJxZ5cW4tSR79vbWa7uZZ365XLY8g6lX2KAPZXgpXr2nsuS2cJIMMyRyAfoyIHHtwcHzg0WFsDy9p0Hw5273Zs+F2OXQdDJ5dUfLJ85XS3tqzVkfAnaffXMBPIhJlHo7x/vT6K1yvFrw0VGj2KMtUEyA3jXo5rOdeTiYQN54pwysp8o1qj+lan6qu0rruvaMNunNLQ91XBHUH0ssEeflZYuR5AKtVcS2JHcd7FKUrg7FKUoBSlfOW4VSoYgFjhR2k+Ydvl81AYPxkute02H/AI44k+kF/wD5K/XCTa9taXMstzKsX5PQmrPMswLYwD2IPprxcVj/ANVuP8r3MdVKvahBSoqPseNKbjVcvc3je/f3Z81jcxx3KM7xOqqA2SSOQ5isHpmldUqSpLCIq1XUeWdPbo+AWn7PB7taxTi940l/Uh92tbXuj4Bafs8Hu1rE+Lx/6pL+pD7taw2vFfU23PCR8OGO1obXaCSTuI4wkgLHOMlcAcq2T+8jZnzuP/f/AMa5vz56/ua11beNSWpsy07iVOOEjo/+8jZnzuP/AH/8asoNclius16hWC4oqljHM229Z1c5M246eCQeuPu3rJ92fDLb18HvFrWOOngkHrj7t6yfdrwy29fB7xa2W3B7mW443Y6jNYRxr8ZD1MX80lbuawjjX4yHqYv5pKyWfE6Gq74ZG8LYFfacKMMqyzqwPaDDICPoNQu8mxWs7qWBv+2xCk9qHmje1SDU7wm8aweib3L1bOOO7/8AhXaj/wCzL/Fo2P8AuX2rW11NNbT6r/ZiUNVHPoyg7kbB7tvoYSMpq1yerTvm+nGn0sKtnHKz03cEgHx4dPtjc/8ApxU5wQ2BohlumHOU9FH+ohy5Hpfl+5Xj48rzsz5px7qq/E1XCS5bC3w9NBt8yu8HbrRtNB/5I5UPsXX/APHWmb2b7Mkgs7ECa+k73A5rF5Wc9WQOeD1dZ7AcZ3O2ReXFwO4tSyKCDIOQjDgqSX/N70nGOfk51u2525UOzYyF7+Z/8WVvjMevA+Suez2nJri50Kep7X6f7O7bU4aV3Pvunu2tjBo1GSVyZJ5D1vI3xmJPPHYPxJqapSvPbbeWbkklhClKVBIpSvFtvagtYJJiC2gclHWzEhUQedmIX21KWdhDeD57R2oVcQwgPOw1AH4qJnHSSEdS5GAOtiMDqJX7WOzhHlmYySsMNI3Wf0VHUiDsUe3JyT8NhbKMEZMh1zyHXO/ypCOoeRFHeqOxQPPUlUvZsRCWdrOfuLsOnakp+WsTf/jVfvSprgXKO6LhCAdUaMM/oPg+8px0sNNzBN2SRlPbG2fulH0VBcJ9pdDtOIE4EoeE/vDK/wC9VHtr1PPb9P0eb5bjr+zZN/Il/s275D/Bk7B5K5rrpbf7xbd+pf7q5prmy8r+Tq88yOnt0fALT9ng92tSEtjGxy0aMfKVUn6SKj90fALT9ng92tZ/vzxRvLK+lgiWEonR41oxPfRqxyQ47WPZWGNOVSbUTZKcYQTkab/ZkP8A4o/9C/hVU4pWES7LuCsaKR0XMKoP+NH2gVDcO+JF3tC76GYQhOjd+8VgcqVA5ljy76rBxW8VXH+V76Ou1CUKsYy9UcuUZ0216M54FdZr1CuTBXWa9QrRffb1/gz2X3dDNuOngkHrj7t6ybdvwy29fB7xa1njp4JB64+7esm3b8MtvXwe8Wrbbg9yu443Y6kNYRxr8ZD1MX80lbuawfjUf+pf5MX3vWSz4nQ1XXDPDwm8aweib3L1t+9ljFPZzRzOkaOhGtyAqt1oxJ8jAH2Vzlu9tqWzuFmhAMq6lXUCwy6lOoHmcNy89Xiz3E2rtZxLeyPFH1jpfjAfoQDAX26fbWm4p5mpt4RnoTxBxSyyUuuKVvYwR2uz06do1WMOwITV2kL8aQlsnsHPrNeFN0Lq9/8ArNtXBggXmFYhWwfzVTqiB8mCx8medaHuxuFZ7PwYk1S9ssmGfz47EH6oHtrJeL+2Gm2g8eomOAIgXJ0hiupyB1Zy2Cf0arpNSlpp9XzLKicY6p9uRbt0N8o5r6KzsIhDZoJHbl38mlCAxzkgaip5kscDJHVWnVjHAvZ+q5nm7I4xGPTI2fui/jWz1nuUozwi63blDLFKUrOaBSlKAVBb6tptekPxYZbaZ/1Ip43c+xQT7Kna/E0KupVgGVgVYHmCCMEEeQg1MXhpkNZWD9g56udKqUNzNsodHKsk1ivKOZAXkhTsSZB3zIo5CRc8hzFWHZm2ILldUEqSr5UYNj0gcwfMalxa28iFLOwqXGHY3T7PMgGWt2Ev7h7x/wCDBv3awm1uWikWRDh0ZXU+RlIIP0iuq7m3WRGRxlXUow8qsMEfQazzYnBO1ibVcSPPzOFHeLjs1YOpjjzgeatlvcRhBxkZK9CU5pxJveXaqXWxZ50+LLbsw8xI5qfODkeyud66O3ysY4Nk3UcSLGiwvhUAUDPmHn51zjV9njS8epTd5ys+h09uj4Bafs8Hu1rEOLHjW49EPuY62/dHwC0/Z4PdrWH8WPGtx6Ifcx1Ra8V9f2W3PCXQ9/BXxkfUy/elaVxX8VXH+T76Osl4Y7egsr0y3DaE6KRchWbviUwMKCew1aN/eKVreWkttCkxL6O/YKqjS6v1aix+LjqFWVacnWTS2bDilOKotN+plQrrNOoVydGhY4UEk9QHM/QKvvce8G0fjd0hD8oi3TH6ve5HsNWXNPXjakV21TRnZksvHK8jNvDGHQyCUsUDDUBoYZK9YGTWR7PuzDLHIBkxukgB6joYNg/RWlbL4GyHvrq4RB1kRAsfa74A+g1L2ey937GRI9SXE7MqLqPTnUzBRkKOjXme0CuYVYU46I/V8Hc6c5y1vYVV979tbVJW3EioeRFupRR+tMTke1hUjsngu+DLf3CxL8ZghBPn1Sv3q+nDVsaRhQAAAByAHID0DsrDuNl05v1jLN0YijYJk6QSXyQvVnkOdVUqjqS0Q+ksqU1COqf1Fz3Vv9jwXUdrYoJJn15mA140IzHMrcznT1Jy51f6564TeNYPRN7l66Fqm5honjOdhbbz1xzg8+0r9LeGSWQ4SNWdvQozj09lct7QvWnlklf48jM7elySfvrWONO9YVFsoz3zYkmx2KOaIfSe+PmC+Wsz3Z2G17dRQL+e3fH5KDm7exQfbitdrDRBzf8AUZbqeuagjaeEGxu59nq5GGuGMv7vxU/gur96rvX4t4FjVUQaVUBVA7AowB7AK/dedOWuTkehCOmKQpSlcHYpSlAKUpQCq/tbcOyuW1tEEl6+khJifPlymMn0g1YKVKk47iGk95Spdw7tPBtqXaDsE2Jh9JI+6vJLu/t9fibQgcfpRqp90331oFKsVWXPHZFbpLlnuZbtPdneGeN4pLiB43BVgCgyD1jIhBFVteCm0T/4B/mN/wCkrWN/ZCuzbogkERNgg4I6uoiudhtu4H/fm+sf8a227nOLccLoY66hBrVl9TRBwo2q6hHvECKAoXpp2AAGAAunAAHZX7i4Fv1y3iL5dMZP8WcVpe6jlrG1JJJMEBJJySTGuSSes1h/Fk/9Vn9EPuY65pVKlSTinjodVYU4RUms9S57O4Q7OL6Gu3lkwToR4lOB1nSAzY51M3u4+yNnQNPLb6kj06i5eU98wUd4Tg82HZVB4K+Mv8mX70rSuK/iq4/yffR1zU1qooOT5HVPQ6bmooqzcYrG3GmzsyPZHCPoQMa1YGuSxXWa9Qrm6pRp4wTbVJTzkzfjmxFnAMnBm5+f8m3X5ayXdvwy29dB7xa1njp4JB64+7esm3b8MtvXQ+8WtVtwe5nuON2OpDWEca/GQ9TF/NJW7msI41+Mh6mL+aSslnxOhquuGeDhN41g9E3uXroU1z1wm8aweib3L10LU3nEXwc2fkfyc2797v3Npdv3STIZSzrL2SAnmfMR1Fezl2YJ0/hBuebaA3MoxLOBpB61i6x6Cxw3oC+erttXY0F0gSeNZFVlcBuxlOQf/R8oJB5GvbXNS5c4KJ1C3UZuQpSlZTUKUpQClKUApSlAKUpQClKUB8ru0SVGjkUOjgqysMgg9YNYhxA4XvZZntg0lt1sOtovT8pP0usdvlO6UIq6lWlTeUVVaUaiwyJ3R8AtP2eD3a1iHFjxrceiH3MddBxRKihVAVVAAAGAAOQAA6hXP/FuBl2pMSpAYRFSQQGAiQHSe3BBHKr7R5qt+xnulimkevgt4y/yZfvStK4r+Krj/J99HWDbG23NZyiW3cpIARnAPI9YIYEEcqs22uKlzeWj200cR16O/QMp7x1fqyQc6cdlaKtGUqqmt2wop1oxpOD37Slius16hXJgrrNeoVXffb1/gssvu6GbcdPBIPXH3b1k27nhdv66H3i1rPHTwSD1x929ZNu54Xb+uh94tW23B7ldxxux1IawjjX4yHqYv5pK3c1i/FHYNxebVCW8TSN0MWcdQ76TmzHko9JrHaNKeX6Gu6TcMIgeE3jWD0Te5euhaoO4PC5bBxPM+u4AIUJkImoEHzucEjJwOfV21fqi5qRnPMRbU3CGJClKVmNIpSlAKUpQClKUAr4XwlKHoTGJOWDIGK9fPIUg9Xnr70JxzPVQghOj2l8uy+rn/qU6PaXy7L6uf+pUFuxxRS+eYCBo0gieZnLg96hGBjSMEgk9fZTczijHtG46DoWiYoXUlw2SuMryUc8En2GtDhNZzHcUqcHjbvJ3o9pfLsvq5/6lOj2l8uy+rn/qVX7bioklxcRCBtFstxI0msYKwZGQunlqOAOfbUL/AH8x/NG+tX/hUqlUe6P6OXUprey9dHtL5dl9XP8A1KdHtL5dl9XP/Uqs7J4upcRXMvc7KttGJD+UB1MzBUT4vIk55+aov+/mP5o31q/8KlUqj+39B1aa+4vXR7S+XZfVz/1K81/sm9uEKTf2fIh/NeKZh6ecnI+eoqy4pLJYTXpgZVhkSIL0gJdm05wdPLAcHqNQn9+6fNHx60f8KKlVe6O74DqU1vZ8tocEnkbUksEI+SizMvs1uSPpqD2hwWv4/wDDMMw/RbQfocAfxrSI+I8D7OkvkRiIiEaNiA2slQFyMjHfg58lfndHiNFfxzv0ZiNuutgWDZTDHUCAPkEfRViq14rPoVulRbx6mOXPD3aUfxrSY/qAP/ITW7LHtL5dl9XP/UqP3G38G1OlxAYhFoyS4bJfVy5KPk1H728WYrC4MAhaZkALlXCgMeejmpycYPtqKkqlSWlx2omEadOOpPYzx8Rd2tp3sMSAW8umTViINGR3jDLGV8Y59Q51Xth8G75JI5XkgjMbLIASz80YMAQoAxkdjVft7uIMez4IJejMvdHNVDBe90hickHPxlHtqq/38x/NG+tX/hU05VtGIrYRONHVmT2l66PaXy7L6uf+pX86LaXy7L6uf+pVa2nxdSC3tpjbsTcrI4TpBlVR9KknTz1cz1dlS28vESCwhjaVWM0qK6wqRkZHPUx5KoORnHPBwORxTons+ku1w9SQ6PaXy7L6uf8AqU6PaXy7L6uf+pVJsOOcZkAntmiQ/nq+sgHtKlVyPQfYatO+e/cezYopNHTdMTpCsF70Lq1Zwcjmv00dOomk47yFODTae49vR7S+XZfVz/1KdHtL5dl9XP8A1Ki14jRHZhvxGcBtBi1DOvWE06seQhurqqV3Q3k/tC2Fx0ZiDMygFg2QpwTnA7cj2Vy1JLLXsdJxbwn7n86PaXy7L6uf+pTo9pfLsvq5/wCpVZg4wQyXq2yQsyPKIVl1jB1MFDhdPxcny9VWLfTe1dmQLMyGTU4jChgvMhmJyQeoLUuE00mt5ClBpvO49Nol9rXpXtTH+cESUNjHYWcgc/KKlqi92Nud22sdx0ZjEmohSdRwGKg5wOvTn21KVVLOcMtjjGUKUpXJ0KhN9todz7PuZM4IidV/WcaF/wBzCpuofe3d0bQtjAZDErMrEqASQpyBg+cA+yuoY1LO45nnS8GO7r//AE+xtoz9RmMdqvt+P/tl/hURs2OXZ4s9oLzDyS4HV/hEKy5/SVmHsNazNwvjawSyE7qqSmZnCrlmIYAEZwAA38BXs2jw8hm2fFZGRlEJVlkAGdQ1ajjq562+mt/+RDL93t+MGLwJYXsvyU7gbYa3up258kiye0sS7/yr9NR29KC83hSEAFFkgiIA/NQCST73rUNzd002bA0KOZNTmQswAOSFXGB5AtReyeG8cG0GvTM0js0r6SqgAy6s8wewMRVfjR8SU/bYd+FLRGPvtPBxovBFYCNQAZpUU4GMqgLn/cF+mqZuva7Yitk7lMCwv+UXUbXPfdp6Tvh1Dka0rffcRdqdFrmaIRa8BVDZL6ck5P6NVf8AuHh+dSfVp+NTSqU1T0t/jJFSnNz1L94PHxPvZU2ZZwzspnlYySldABKKcgdH3uAZVGR8mq9tLam0bbZkdtLbpHaSAaH05ZtTdL16yATnPUDgeatG3g4WR3a26Gd0S2iWFQqqc462OTyJwPoqV3x3LTaMMcRkaJYm1DSAepSoGCfIaRrQior3yxKlNtv2wjNd6bKKy2JbRROX7rkW5ZiNOQIwcacnAGUGMnmD5arsqzbLJXsvLNc9ne3Cgn2qykf/ANrV9u8Lku4rWJrh1W1i6FcIvfdQLHJ5EhR9Fe3fHh5DtEQ5kMRhBQFVByp04U58mnl6TXUbiCwnzzn+DmVCT2rljH8lQ3H2quy9iy3TAa5pXEQP5zABEHoBV2PmBrPZhC9s80kuu8ecHSQ2ej0uZHJxpJZ2XlnPLz1sG0+FCTxW8JuZFitkKqoRebMxZ3PP4xz7MemvdtjhdYTQmOOJIGOnEiLlhpIJ6zzyBj20jXpxbfNv8CVGclj0R/d2trqNixXDAHobZuvB5wKy/fHVL4GbNDy3MzDOlUjGRnm5LN7sfTV4ttxQmzWsBO2ltX5TSNQVnDlcZx5R7a9W5m6CbMhaJHMmtzIWYAH4qqBgdg0/xNU+JFRmlzf4LtEnKLfJfkzLiEO7NuRW4+Kpt4MDq7463/hJ/CvntFFud5NFxjo+nVMN1aUQdGuDywxA5durz1oFpw4jTaJv2md3LvIEKgAFwygZznvQ3L0Cvxvlwwg2jJ0wdoZiAGZQGVgBgFlJHMDlkEcgOurY1oLCzsxjPuVulJ5fvnoVPjnexF7aJcGVBIzY61VtIVT5M6Scebz1Eb+RyO+zbI51x29ujDtEkxVSPSAi1eN2uD9tayiWWRrh1IZQVCIGHUxXJLEHynHmqQu+HaS7SF+8zFlZHEekafyahVGrOetc0jWhDCT3Z7kSpTllvnjsYvtS4ltEuNnt8VbgOT54g6Zx5GBRv3RWgbybc/szY1taRnE88I1Y61R++lbzElyo/e8lTu9HCmG+umuDM8ZcKGVVUglRpzkntUAeyvrtDhjFc3vdVxM0q5GISoCaFGEjznOkdfn5+WpdanLTn5fyQqM45x8L4MZueggFpJBIHlUdLNgMNMgfUq98B1LgcsjINXzjptPUbWJTkaXmP72FT+Vvpqzbw8JLO5CdEBa6dWrolB1ZxjOT2Y/ia+O3+E63jxu91IDHFFCMIp5RjGevrJJPtqfHpuUZN7sjwZqMorngtW7sccFtBCHTMccaYDL8YKAe3y5qVrPt3eD8NncxT9O8hiJYKUUAnBA5g9hOfZWg1iqac/S8muGcbVgUpSqywV8L6zEqFC0iA45xsUbkc8mXmOqvvQmgIT4KJ84vftMv40+CifOL37TL+NfNN/bAuFE45toD6ZOjLZxgTaejPP8ASqbluUQqGZVLnSgJALNgnCg9ZwCcDyGrG5reVpQe4iPgonzi9+0y/jT4KJ84vftMv41N0qNcvU60R9CE+CifOL37TL+NPgonzi9+0y/jU3Xwv7+OCNpZWCRoNTMc8h7OdNciNMSL+CifOL37TL+NPgonzi9+0y/jU2DSmuXqToj6EJ8FE+cXv2mX8afBRPnF79pl/GpuvOt/GZTCG/KqgkK8+SMSoOcY5lSOvPKmuRGmJGfBRPnF79pl/GnwUT5xe/aZfxqbrz3O0Y43jR2CtMxSMc++YKWI5DlyBPOmuQ0xIz4KJ84vftMv40+CifOL37TL+Ne+TbEKzrblwJ3Uuqc8lRnJ6sAcj1+Q1+49pRtM0IYGVFV3UZ5K+dJJxgZweWc01TGmJG/BRPnF79pl/GnwUT5xe/aZfxqbpTXL1J0R9CE+CifOL37TL+NPgonzi9+0y/jUnYbQjnTXEwZMsuRnGUYqw5+RlI9lJtoRpJHGzYkl16F55PRgF+rkMAjr8tNUiNMSM+CifOL37TL+NPgonzi9+0y/jU3X4uJ1jVnchVUFmJ6gFGST6AKa5eo0RIf4KJ84vftMv40+CifOL37TL+NS1rcrKiyIco6q6nmMqwyDg8+o1+Fv4zKYQ35VUEhXnyRiVU5xjmVPbnlTVIaYnitN3VjdXE10xXnh55HU8sc1JweupWlK5bb3nSSW4UpSoJFeHbfRGB0lkEaSqYdRIGDKCgwT+dluXnr3V49sbJju4XhlBKPjODggggqykdRBAIPmqVvIe4p90Z7K0W2v4Ip7HEdu0sDsrBCVRGeEgEc9OSjcjzr07X2Y021LaNZ5UWCF58L0Z0nIhXBZSSWBcEnPVyx11IDczWU7ourm5jjZXWOQxhSynKl+jRTJggHDHGRzzXvbYC92C6EkivoEToCuh1UsV1AqWGC5PIjs9t2tfsq0v9FN3g3jkK3M0d1daYtfQ9ywDoBoGPys0semQ6wc6WwByGTUzfXV3Nc2tuk3QN3O890UVSeehAE1ggHWXwT1YPI4r+y8O42haDum6FvkskQaPSh16xz0anUN1KxI/hU7b7HVLh59TNI8ccR1acBYyx5AAYJLkn2YxUuUMbCFGXMq0O3ri2hvcSNcmK5jtbZptOTJIIhhygUFVeTyZwDXy3k2NcKLaJ7yScXU8MUyOsQUqp6Z2iCKCgAhxjJGGqxtulCbeSBi5WWR52fIDiV5OkDqwHIqwGOXYM5r5Wu6AW4iuJbi4nlh1hOlMekB10nvERRnHb1nt6hRTinlfrsHBtYIDb+32Z7l0uboRwBgos4corRrmQzTSoUYhge9DAADy16p9pXsv9nQpIIppoWnuWCKcKsaA4U8s65eQ6sgZyBg+u63AjdJYu6blbeUyOYVZAoaQlmwdGsrqOrSWx5c1L2+w1ScTl3eRYVt++040htRbCgYZjjOOXIYAo5QS2DTLJBxJcT3D2q3UyRWix9LKBH00ssoLgaihVVVMdS88jyVH7KivNG05YpOnuVdbWF2CAstuM8xyTWOmYdgLLVjvt1g8zTRzz27yKqy9CUw4TkpIdG0sAcalwcV8Y9yIFtVt1eVQkpnSQMOkWUsW1aiMH4xHMHI689dRrjjty7k6WeTdK9d5nXumeQKg6WC7jVJ45Ce9YaVUGMjI5ZGcYNfbfJwkthIxACXQyT1ANDNknzcqkNk7uiCR5nllnmdVjLy6MhFJIRVjVVUZJPVkmv7vJu1FfxLFMXCK6yd4QCdIYaSSD3pDEGo1R155E4enBT45As9rtGbvO6JLlznrS2FrIYFP7kesjyua9FnNcRwxsuI7zas+ssw1dFFoLKNJ+MUhQAKeWpjmrPvBuxDfJHHLqCRSLIAhAB0hl0NyPeEMQQMcu2vrtrYaXSoGZ43jYSRSRkB0cAjIyCCCCQQQQQanxE8f34/vsRoayQ9qZ7W/hga4luI54pnYTCPUjRFMMGRV71teMEdYrwbH2jcvbSbQmuG6FO6pooVVADGpk6PpGxqPIDAGOoZzk1P2O7CxmR2lmlnlTojNIV1KnPCoFUIignVgDmeZzX6m3YiaxFllxCI0iyCNRVMdZxjJ08+Xaeqo1RGlld2Uk6RWNhDIYWNv3TcSgKXCkrlU1AgO0kh74g4ANLWwn7vuF7oebua1IhdwmtJLrnhiqhWI6DIOOphnNWPa27qzyJKkstvNGrIHi0ZKMQSjK6srLkAjlyNNhbtx2hlZXkkedleR5WDMSqhesAcus47M8sDAE61jI0PcVKPe+4k/s8pJhALPuxsL3z3SgKnV3uArOcY+Mtey727ctZT3KOV7pkjislwveo7rEkmCObPlpOeeWmpBeHlsLM2gaXozIJWbUNZKkYGrTgAKoXkOoD01L32w45hApyq28kcqKuAMxAhFIx8UZzgY6hUucOSIUZ8yIuJZ7u7lt45nt4bVYxI0YTpHklXWFDOrBUVME4GSW8lV6Hak9ql/PrM85uIrCFymSej5KSifGYGVshQNTL56tt9usHmaaOee3eRVWXoSmHCDCk60bSwBxqXBxX4i3Lt1tO5QZNGsyq+r8oshfpA4fHxlbqJ7BzzzqFOKXb/AKS4yf5IbYm0LkXUKhr+WKTWJzdW4jVSELI6MqLo75dOkk/G81XeofZm7Qil6aSaa4lCmNWlKd4pILBFjVVBOBk4ycVMVxNpvYdwTS2ilKVWdi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012" name="AutoShape 4" descr="data:image/jpeg;base64,/9j/4AAQSkZJRgABAQAAAQABAAD/2wCEAAkGBhIQERUUEhQUFBMUGRUUFRgVGRcYGhwXFRgYGBYXGBcXHiYfGBkkGhQbHzAgJScqLCwsGh42NTAqNSYrLCkBCQoKDgwOGg8PGi8kHyQsLSouLSwsMCwsLCwsNC00LSwtLDQsLC8sLCwtKiwsLC8sKSksKSwsLCwsLCwpKSwsLP/AABEIAO4A1AMBIgACEQEDEQH/xAAcAAEAAwEBAQEBAAAAAAAAAAAABQYHCAQDAgH/xABOEAACAQMBBAMKCQkHBAEFAAABAgMABBESBQYHIRMxQRQiNDVRYXFzgbMWMlJUkZOUsdEjQmJydIKhstMVFzODkqLSJUNTwcMkY6PC8f/EABkBAQADAQEAAAAAAAAAAAAAAAABAwQCBf/EAC4RAAIBAwEGBQQCAwAAAAAAAAABAgMEERIhMTNBgZETMlFhcSJCobHB8BTR4f/aAAwDAQACEQMRAD8A22lKUJFKUoBSlKAUpSgFKUoBSlKAUpSgFKUoBSlKAUpSgFKUoBSlKAUpSgFKUoBSlKAUpSgFKUoBSlKAUpWN8Vt97yK7e1ilMUSqh/J9651qGOX6wOfUMe2raVN1JaUV1KipxyzTts72Wln4ROiH5Ocv/oXLfwqlbT45WycoIJZfO5Ea/wD7N/AVi7Nkkk8zzJP/ALr3W2wLmRGkSCVo0UuzhG0BVGSdWMdQ8tehG0px8zMErqcvKi8XPHK8Y/k4bdB5w7n6dQH8KsG8nEq6tbSwmRYWe6jZ5NStjK9HjSFcYHfny1jArXNo7kXG0tm7M6AxjooTq6RmX44jxjCn5BpUpUoOOVs/4RTqVJqWHtI+3463I+PbwMP0S6feWqc2fx0t2/xreWPzoVkH8dJ/hWc70bh3WzlV5xHpdtClG1c8E4wQD1A9lV2u/wDHozWUjl16sHhnS+xt+LG7wIbhCx6kbKP7FfBPszU7XJi10rBvDjaUlmx64Y5ovTllkX6Ap/1Vir2/h+U2UK/ibyepSlZDUKUpQClKUApSlAKUpQClKUApSlAKUpQCs03/AOK625aCzIaYZDy8iqHtCjqZx5eoec8h5+KnEUxarO1bD9U8in4uf+2p+V5T2dXXnGPV6FvbZ+qZguLjH0xOod15meytnclmaGFmJOSS0akkntJJrEeL3jSX9SH3a1te6PgFp+zwe7WsU4veNJf1IfdrXNrxX1OrnhIcI7ZJNpIHVXASRgGAIyAMHB7RW173eAXf7PP7tqxjg54zT1cv3Ctn3v8AALv9nn921LriroLbhM5irpXcLxbaepj+6uaq6V3C8W2nqY/uq698q+Sqz8zKnx08Eg9cfdvWT7sjN5bZ6ung94taxx08Eg9cfdvWT7s+G23r4PeLXVtwe5zccbsbtvBwwsLvJEYgk7HhAXn+knxW+jPnqhcTtrPabahnT40UcLY8o1SBl9BUke2tqNYRxr8ZD1MX80lZbaTlPEt2GabhKMMr2Nvsb1J4kljOUkVXU+ZhkffX3rM+Cm8fSQPaOe+h7+Pzxue+H7rn/eK0ys9SGiTiX0564qQpSlVlgpSlAKUpQClKUApSlAKUpQCqnxH3w/s617w/l5cpF5vlSY8igj2lfPVsJrm3f7eU397JIDmJfycX6ik4P7xy3t81abal4k9u5Ge4qaI7N7K87kkkkknJJPMknrJPaa/lT+7+6rXMF1cHKxW0Ttn5UmnKoPMOs+bHlzUBXrqSbaXI8lxaSb5nT26PgFp+zwe7WsU4veNJf1IfdrW17o+AWn7PB7taxTi940l/Uh92teba8V9T0bnhI+nBzxmnq5f5a2fe/wAAu/2ef3bVjHBzxmnq5f5a2fe/wC7/AGef3bUueMugtuEzmKuldwvFtp6mP7q5qrpXcLxbaepj+6rr3yr5KrPzMqfHTwSD1x929ZPuz4Zbevg94taxx08Eg9cfdvWT7s+GW3r4PeLXVtwe5zccbsdRmsI41+Mh6mL+aSt3NYRxr8ZD1MX80lZLPidDVd8MrO6W3zY3cU4zpU4cDtjbk4+g5HnArpqKUMoZSCrAEEdRB5gjzYrk2t34Pbx90WfQscyW2E9MTZMZ9mCv7o8taLynlKaKLOph6GWXe/bosrOaf85VwnnkbvUH+og+gGvFuBvaNo2oc46ZMJMP0scmA+Sw5/SOyqHxw3g1SRWinkg6aT9ZsiMH0LqP7wqq8ON5+4L1GY4hlxFL5MMe9f8AdbB9Gry1VG31UdXPeWSuMVdPI6LpXkuNlROdTINR/OXKv/rTDfxryybOnj5wTFsf9u479T5hKPyinzkv6KxYRsyyVpUdsvbImLRsrRTx46SJsEgH4rqw5PGcHDDyEHBBAkaNYCeRSlKgkUpSgFKUoCrcTNt9y7OmYHDyYhT0yZDEecIGPsrnUDPV9ArVuO20u+toAeoPMw9JCJ9z/TVN4c7K7p2lbqRlVbpW9EQ1jPpYAe2vVtkoUtT+Ty7h66uk1e62ALHYM0OO+FvI0h8sjLl/48h5gKwSult/PFt36mT7q5ppZttSb9SbtYaS9Dp3dHwC0/Z4PdrWKcXvGkv6kPu1ra90fALT9ng92tYpxe8aS/qQ+7WqLXivqXXPCR9ODvjNPVy/y1s+93gF3+zz+7asX4O+NE9XL/LW67TsRPDLCxIEqPGSMZAdSpIz286i6eKqfwTbLNJnKldLbheLbT1Mf3VU/wC4u1+cXH0R/wDGr9sbZa2tvFApLLEoQFsZIXtOOWam5rQqRSiRbUZU23IoPHTwSD1x929ZPuz4Zbevg94taxx08Eg9cfdvWT7s+GW3r4PeLWi24PcouON2OozWEca/GQ9TF/NJW7msI41+Mh6mL+aSslnxOhqu+GUGrFuDvN3BepKxPRNmOXHyG7cdukgN7PPUDBbs5IUZIVnP6qAsx9gBPsr516skpJxZ5cW4tSR79vbWa7uZZ365XLY8g6lX2KAPZXgpXr2nsuS2cJIMMyRyAfoyIHHtwcHzg0WFsDy9p0Hw5273Zs+F2OXQdDJ5dUfLJ85XS3tqzVkfAnaffXMBPIhJlHo7x/vT6K1yvFrw0VGj2KMtUEyA3jXo5rOdeTiYQN54pwysp8o1qj+lan6qu0rruvaMNunNLQ91XBHUH0ssEeflZYuR5AKtVcS2JHcd7FKUrg7FKUoBSlfOW4VSoYgFjhR2k+Ydvl81AYPxkute02H/AI44k+kF/wD5K/XCTa9taXMstzKsX5PQmrPMswLYwD2IPprxcVj/ANVuP8r3MdVKvahBSoqPseNKbjVcvc3je/f3Z81jcxx3KM7xOqqA2SSOQ5isHpmldUqSpLCIq1XUeWdPbo+AWn7PB7taxTi940l/Uh92tbXuj4Bafs8Hu1rE+Lx/6pL+pD7taw2vFfU23PCR8OGO1obXaCSTuI4wkgLHOMlcAcq2T+8jZnzuP/f/AMa5vz56/ua11beNSWpsy07iVOOEjo/+8jZnzuP/AH/8asoNclius16hWC4oqljHM229Z1c5M246eCQeuPu3rJ92fDLb18HvFrWOOngkHrj7t6yfdrwy29fB7xa2W3B7mW443Y6jNYRxr8ZD1MX80lbuawjjX4yHqYv5pKyWfE6Gq74ZG8LYFfacKMMqyzqwPaDDICPoNQu8mxWs7qWBv+2xCk9qHmje1SDU7wm8aweib3L1bOOO7/8AhXaj/wCzL/Fo2P8AuX2rW11NNbT6r/ZiUNVHPoyg7kbB7tvoYSMpq1yerTvm+nGn0sKtnHKz03cEgHx4dPtjc/8ApxU5wQ2BohlumHOU9FH+ohy5Hpfl+5Xj48rzsz5px7qq/E1XCS5bC3w9NBt8yu8HbrRtNB/5I5UPsXX/APHWmb2b7Mkgs7ECa+k73A5rF5Wc9WQOeD1dZ7AcZ3O2ReXFwO4tSyKCDIOQjDgqSX/N70nGOfk51u2525UOzYyF7+Z/8WVvjMevA+Suez2nJri50Kep7X6f7O7bU4aV3Pvunu2tjBo1GSVyZJ5D1vI3xmJPPHYPxJqapSvPbbeWbkklhClKVBIpSvFtvagtYJJiC2gclHWzEhUQedmIX21KWdhDeD57R2oVcQwgPOw1AH4qJnHSSEdS5GAOtiMDqJX7WOzhHlmYySsMNI3Wf0VHUiDsUe3JyT8NhbKMEZMh1zyHXO/ypCOoeRFHeqOxQPPUlUvZsRCWdrOfuLsOnakp+WsTf/jVfvSprgXKO6LhCAdUaMM/oPg+8px0sNNzBN2SRlPbG2fulH0VBcJ9pdDtOIE4EoeE/vDK/wC9VHtr1PPb9P0eb5bjr+zZN/Il/s275D/Bk7B5K5rrpbf7xbd+pf7q5prmy8r+Tq88yOnt0fALT9ng92tSEtjGxy0aMfKVUn6SKj90fALT9ng92tZ/vzxRvLK+lgiWEonR41oxPfRqxyQ47WPZWGNOVSbUTZKcYQTkab/ZkP8A4o/9C/hVU4pWES7LuCsaKR0XMKoP+NH2gVDcO+JF3tC76GYQhOjd+8VgcqVA5ljy76rBxW8VXH+V76Ou1CUKsYy9UcuUZ0216M54FdZr1CuTBXWa9QrRffb1/gz2X3dDNuOngkHrj7t6ybdvwy29fB7xa1njp4JB64+7esm3b8MtvXwe8Wrbbg9yu443Y6kNYRxr8ZD1MX80lbuawfjUf+pf5MX3vWSz4nQ1XXDPDwm8aweib3L1t+9ljFPZzRzOkaOhGtyAqt1oxJ8jAH2Vzlu9tqWzuFmhAMq6lXUCwy6lOoHmcNy89Xiz3E2rtZxLeyPFH1jpfjAfoQDAX26fbWm4p5mpt4RnoTxBxSyyUuuKVvYwR2uz06do1WMOwITV2kL8aQlsnsHPrNeFN0Lq9/8ArNtXBggXmFYhWwfzVTqiB8mCx8medaHuxuFZ7PwYk1S9ssmGfz47EH6oHtrJeL+2Gm2g8eomOAIgXJ0hiupyB1Zy2Cf0arpNSlpp9XzLKicY6p9uRbt0N8o5r6KzsIhDZoJHbl38mlCAxzkgaip5kscDJHVWnVjHAvZ+q5nm7I4xGPTI2fui/jWz1nuUozwi63blDLFKUrOaBSlKAVBb6tptekPxYZbaZ/1Ip43c+xQT7Kna/E0KupVgGVgVYHmCCMEEeQg1MXhpkNZWD9g56udKqUNzNsodHKsk1ivKOZAXkhTsSZB3zIo5CRc8hzFWHZm2ILldUEqSr5UYNj0gcwfMalxa28iFLOwqXGHY3T7PMgGWt2Ev7h7x/wCDBv3awm1uWikWRDh0ZXU+RlIIP0iuq7m3WRGRxlXUow8qsMEfQazzYnBO1ibVcSPPzOFHeLjs1YOpjjzgeatlvcRhBxkZK9CU5pxJveXaqXWxZ50+LLbsw8xI5qfODkeyud66O3ysY4Nk3UcSLGiwvhUAUDPmHn51zjV9njS8epTd5ys+h09uj4Bafs8Hu1rEOLHjW49EPuY62/dHwC0/Z4PdrWH8WPGtx6Ifcx1Ra8V9f2W3PCXQ9/BXxkfUy/elaVxX8VXH+T76Osl4Y7egsr0y3DaE6KRchWbviUwMKCew1aN/eKVreWkttCkxL6O/YKqjS6v1aix+LjqFWVacnWTS2bDilOKotN+plQrrNOoVydGhY4UEk9QHM/QKvvce8G0fjd0hD8oi3TH6ve5HsNWXNPXjakV21TRnZksvHK8jNvDGHQyCUsUDDUBoYZK9YGTWR7PuzDLHIBkxukgB6joYNg/RWlbL4GyHvrq4RB1kRAsfa74A+g1L2ey937GRI9SXE7MqLqPTnUzBRkKOjXme0CuYVYU46I/V8Hc6c5y1vYVV979tbVJW3EioeRFupRR+tMTke1hUjsngu+DLf3CxL8ZghBPn1Sv3q+nDVsaRhQAAAByAHID0DsrDuNl05v1jLN0YijYJk6QSXyQvVnkOdVUqjqS0Q+ksqU1COqf1Fz3Vv9jwXUdrYoJJn15mA140IzHMrcznT1Jy51f6564TeNYPRN7l66Fqm5honjOdhbbz1xzg8+0r9LeGSWQ4SNWdvQozj09lct7QvWnlklf48jM7elySfvrWONO9YVFsoz3zYkmx2KOaIfSe+PmC+Wsz3Z2G17dRQL+e3fH5KDm7exQfbitdrDRBzf8AUZbqeuagjaeEGxu59nq5GGuGMv7vxU/gur96rvX4t4FjVUQaVUBVA7AowB7AK/dedOWuTkehCOmKQpSlcHYpSlAKUpQCq/tbcOyuW1tEEl6+khJifPlymMn0g1YKVKk47iGk95Spdw7tPBtqXaDsE2Jh9JI+6vJLu/t9fibQgcfpRqp90331oFKsVWXPHZFbpLlnuZbtPdneGeN4pLiB43BVgCgyD1jIhBFVteCm0T/4B/mN/wCkrWN/ZCuzbogkERNgg4I6uoiudhtu4H/fm+sf8a227nOLccLoY66hBrVl9TRBwo2q6hHvECKAoXpp2AAGAAunAAHZX7i4Fv1y3iL5dMZP8WcVpe6jlrG1JJJMEBJJySTGuSSes1h/Fk/9Vn9EPuY65pVKlSTinjodVYU4RUms9S57O4Q7OL6Gu3lkwToR4lOB1nSAzY51M3u4+yNnQNPLb6kj06i5eU98wUd4Tg82HZVB4K+Mv8mX70rSuK/iq4/yffR1zU1qooOT5HVPQ6bmooqzcYrG3GmzsyPZHCPoQMa1YGuSxXWa9Qrm6pRp4wTbVJTzkzfjmxFnAMnBm5+f8m3X5ayXdvwy29dB7xa1njp4JB64+7esm3b8MtvXQ+8WtVtwe5nuON2OpDWEca/GQ9TF/NJW7msI41+Mh6mL+aSslnxOhquuGeDhN41g9E3uXroU1z1wm8aweib3L10LU3nEXwc2fkfyc2797v3Npdv3STIZSzrL2SAnmfMR1Fezl2YJ0/hBuebaA3MoxLOBpB61i6x6Cxw3oC+erttXY0F0gSeNZFVlcBuxlOQf/R8oJB5GvbXNS5c4KJ1C3UZuQpSlZTUKUpQClKUApSlAKUpQClKUB8ru0SVGjkUOjgqysMgg9YNYhxA4XvZZntg0lt1sOtovT8pP0usdvlO6UIq6lWlTeUVVaUaiwyJ3R8AtP2eD3a1iHFjxrceiH3MddBxRKihVAVVAAAGAAOQAA6hXP/FuBl2pMSpAYRFSQQGAiQHSe3BBHKr7R5qt+xnulimkevgt4y/yZfvStK4r+Krj/J99HWDbG23NZyiW3cpIARnAPI9YIYEEcqs22uKlzeWj200cR16O/QMp7x1fqyQc6cdlaKtGUqqmt2wop1oxpOD37Slius16hXJgrrNeoVXffb1/gssvu6GbcdPBIPXH3b1k27nhdv66H3i1rPHTwSD1x929ZNu54Xb+uh94tW23B7ldxxux1IawjjX4yHqYv5pK3c1i/FHYNxebVCW8TSN0MWcdQ76TmzHko9JrHaNKeX6Gu6TcMIgeE3jWD0Te5euhaoO4PC5bBxPM+u4AIUJkImoEHzucEjJwOfV21fqi5qRnPMRbU3CGJClKVmNIpSlAKUpQClKUAr4XwlKHoTGJOWDIGK9fPIUg9Xnr70JxzPVQghOj2l8uy+rn/qU6PaXy7L6uf+pUFuxxRS+eYCBo0gieZnLg96hGBjSMEgk9fZTczijHtG46DoWiYoXUlw2SuMryUc8En2GtDhNZzHcUqcHjbvJ3o9pfLsvq5/6lOj2l8uy+rn/qVX7bioklxcRCBtFstxI0msYKwZGQunlqOAOfbUL/AH8x/NG+tX/hUqlUe6P6OXUprey9dHtL5dl9XP8A1KdHtL5dl9XP/Uqs7J4upcRXMvc7KttGJD+UB1MzBUT4vIk55+aov+/mP5o31q/8KlUqj+39B1aa+4vXR7S+XZfVz/1K81/sm9uEKTf2fIh/NeKZh6ecnI+eoqy4pLJYTXpgZVhkSIL0gJdm05wdPLAcHqNQn9+6fNHx60f8KKlVe6O74DqU1vZ8tocEnkbUksEI+SizMvs1uSPpqD2hwWv4/wDDMMw/RbQfocAfxrSI+I8D7OkvkRiIiEaNiA2slQFyMjHfg58lfndHiNFfxzv0ZiNuutgWDZTDHUCAPkEfRViq14rPoVulRbx6mOXPD3aUfxrSY/qAP/ITW7LHtL5dl9XP/UqP3G38G1OlxAYhFoyS4bJfVy5KPk1H728WYrC4MAhaZkALlXCgMeejmpycYPtqKkqlSWlx2omEadOOpPYzx8Rd2tp3sMSAW8umTViINGR3jDLGV8Y59Q51Xth8G75JI5XkgjMbLIASz80YMAQoAxkdjVft7uIMez4IJejMvdHNVDBe90hickHPxlHtqq/38x/NG+tX/hU05VtGIrYRONHVmT2l66PaXy7L6uf+pX86LaXy7L6uf+pVa2nxdSC3tpjbsTcrI4TpBlVR9KknTz1cz1dlS28vESCwhjaVWM0qK6wqRkZHPUx5KoORnHPBwORxTons+ku1w9SQ6PaXy7L6uf8AqU6PaXy7L6uf+pVJsOOcZkAntmiQ/nq+sgHtKlVyPQfYatO+e/cezYopNHTdMTpCsF70Lq1Zwcjmv00dOomk47yFODTae49vR7S+XZfVz/1KdHtL5dl9XP8A1Ki14jRHZhvxGcBtBi1DOvWE06seQhurqqV3Q3k/tC2Fx0ZiDMygFg2QpwTnA7cj2Vy1JLLXsdJxbwn7n86PaXy7L6uf+pTo9pfLsvq5/wCpVZg4wQyXq2yQsyPKIVl1jB1MFDhdPxcny9VWLfTe1dmQLMyGTU4jChgvMhmJyQeoLUuE00mt5ClBpvO49Nol9rXpXtTH+cESUNjHYWcgc/KKlqi92Nud22sdx0ZjEmohSdRwGKg5wOvTn21KVVLOcMtjjGUKUpXJ0KhN9todz7PuZM4IidV/WcaF/wBzCpuofe3d0bQtjAZDErMrEqASQpyBg+cA+yuoY1LO45nnS8GO7r//AE+xtoz9RmMdqvt+P/tl/hURs2OXZ4s9oLzDyS4HV/hEKy5/SVmHsNazNwvjawSyE7qqSmZnCrlmIYAEZwAA38BXs2jw8hm2fFZGRlEJVlkAGdQ1ajjq562+mt/+RDL93t+MGLwJYXsvyU7gbYa3up258kiye0sS7/yr9NR29KC83hSEAFFkgiIA/NQCST73rUNzd002bA0KOZNTmQswAOSFXGB5AtReyeG8cG0GvTM0js0r6SqgAy6s8wewMRVfjR8SU/bYd+FLRGPvtPBxovBFYCNQAZpUU4GMqgLn/cF+mqZuva7Yitk7lMCwv+UXUbXPfdp6Tvh1Dka0rffcRdqdFrmaIRa8BVDZL6ck5P6NVf8AuHh+dSfVp+NTSqU1T0t/jJFSnNz1L94PHxPvZU2ZZwzspnlYySldABKKcgdH3uAZVGR8mq9tLam0bbZkdtLbpHaSAaH05ZtTdL16yATnPUDgeatG3g4WR3a26Gd0S2iWFQqqc462OTyJwPoqV3x3LTaMMcRkaJYm1DSAepSoGCfIaRrQior3yxKlNtv2wjNd6bKKy2JbRROX7rkW5ZiNOQIwcacnAGUGMnmD5arsqzbLJXsvLNc9ne3Cgn2qykf/ANrV9u8Lku4rWJrh1W1i6FcIvfdQLHJ5EhR9Fe3fHh5DtEQ5kMRhBQFVByp04U58mnl6TXUbiCwnzzn+DmVCT2rljH8lQ3H2quy9iy3TAa5pXEQP5zABEHoBV2PmBrPZhC9s80kuu8ecHSQ2ej0uZHJxpJZ2XlnPLz1sG0+FCTxW8JuZFitkKqoRebMxZ3PP4xz7MemvdtjhdYTQmOOJIGOnEiLlhpIJ6zzyBj20jXpxbfNv8CVGclj0R/d2trqNixXDAHobZuvB5wKy/fHVL4GbNDy3MzDOlUjGRnm5LN7sfTV4ttxQmzWsBO2ltX5TSNQVnDlcZx5R7a9W5m6CbMhaJHMmtzIWYAH4qqBgdg0/xNU+JFRmlzf4LtEnKLfJfkzLiEO7NuRW4+Kpt4MDq7463/hJ/CvntFFud5NFxjo+nVMN1aUQdGuDywxA5durz1oFpw4jTaJv2md3LvIEKgAFwygZznvQ3L0Cvxvlwwg2jJ0wdoZiAGZQGVgBgFlJHMDlkEcgOurY1oLCzsxjPuVulJ5fvnoVPjnexF7aJcGVBIzY61VtIVT5M6Scebz1Eb+RyO+zbI51x29ujDtEkxVSPSAi1eN2uD9tayiWWRrh1IZQVCIGHUxXJLEHynHmqQu+HaS7SF+8zFlZHEekafyahVGrOetc0jWhDCT3Z7kSpTllvnjsYvtS4ltEuNnt8VbgOT54g6Zx5GBRv3RWgbybc/szY1taRnE88I1Y61R++lbzElyo/e8lTu9HCmG+umuDM8ZcKGVVUglRpzkntUAeyvrtDhjFc3vdVxM0q5GISoCaFGEjznOkdfn5+WpdanLTn5fyQqM45x8L4MZueggFpJBIHlUdLNgMNMgfUq98B1LgcsjINXzjptPUbWJTkaXmP72FT+Vvpqzbw8JLO5CdEBa6dWrolB1ZxjOT2Y/ia+O3+E63jxu91IDHFFCMIp5RjGevrJJPtqfHpuUZN7sjwZqMorngtW7sccFtBCHTMccaYDL8YKAe3y5qVrPt3eD8NncxT9O8hiJYKUUAnBA5g9hOfZWg1iqac/S8muGcbVgUpSqywV8L6zEqFC0iA45xsUbkc8mXmOqvvQmgIT4KJ84vftMv40+CifOL37TL+NfNN/bAuFE45toD6ZOjLZxgTaejPP8ASqbluUQqGZVLnSgJALNgnCg9ZwCcDyGrG5reVpQe4iPgonzi9+0y/jT4KJ84vftMv41N0qNcvU60R9CE+CifOL37TL+NPgonzi9+0y/jU3Xwv7+OCNpZWCRoNTMc8h7OdNciNMSL+CifOL37TL+NPgonzi9+0y/jU2DSmuXqToj6EJ8FE+cXv2mX8afBRPnF79pl/GpuvOt/GZTCG/KqgkK8+SMSoOcY5lSOvPKmuRGmJGfBRPnF79pl/GnwUT5xe/aZfxqbrz3O0Y43jR2CtMxSMc++YKWI5DlyBPOmuQ0xIz4KJ84vftMv40+CifOL37TL+Ne+TbEKzrblwJ3Uuqc8lRnJ6sAcj1+Q1+49pRtM0IYGVFV3UZ5K+dJJxgZweWc01TGmJG/BRPnF79pl/GnwUT5xe/aZfxqbpTXL1J0R9CE+CifOL37TL+NPgonzi9+0y/jUnYbQjnTXEwZMsuRnGUYqw5+RlI9lJtoRpJHGzYkl16F55PRgF+rkMAjr8tNUiNMSM+CifOL37TL+NPgonzi9+0y/jU3X4uJ1jVnchVUFmJ6gFGST6AKa5eo0RIf4KJ84vftMv40+CifOL37TL+NS1rcrKiyIco6q6nmMqwyDg8+o1+Fv4zKYQ35VUEhXnyRiVU5xjmVPbnlTVIaYnitN3VjdXE10xXnh55HU8sc1JweupWlK5bb3nSSW4UpSoJFeHbfRGB0lkEaSqYdRIGDKCgwT+dluXnr3V49sbJju4XhlBKPjODggggqykdRBAIPmqVvIe4p90Z7K0W2v4Ip7HEdu0sDsrBCVRGeEgEc9OSjcjzr07X2Y021LaNZ5UWCF58L0Z0nIhXBZSSWBcEnPVyx11IDczWU7ourm5jjZXWOQxhSynKl+jRTJggHDHGRzzXvbYC92C6EkivoEToCuh1UsV1AqWGC5PIjs9t2tfsq0v9FN3g3jkK3M0d1daYtfQ9ywDoBoGPys0semQ6wc6WwByGTUzfXV3Nc2tuk3QN3O890UVSeehAE1ggHWXwT1YPI4r+y8O42haDum6FvkskQaPSh16xz0anUN1KxI/hU7b7HVLh59TNI8ccR1acBYyx5AAYJLkn2YxUuUMbCFGXMq0O3ri2hvcSNcmK5jtbZptOTJIIhhygUFVeTyZwDXy3k2NcKLaJ7yScXU8MUyOsQUqp6Z2iCKCgAhxjJGGqxtulCbeSBi5WWR52fIDiV5OkDqwHIqwGOXYM5r5Wu6AW4iuJbi4nlh1hOlMekB10nvERRnHb1nt6hRTinlfrsHBtYIDb+32Z7l0uboRwBgos4corRrmQzTSoUYhge9DAADy16p9pXsv9nQpIIppoWnuWCKcKsaA4U8s65eQ6sgZyBg+u63AjdJYu6blbeUyOYVZAoaQlmwdGsrqOrSWx5c1L2+w1ScTl3eRYVt++040htRbCgYZjjOOXIYAo5QS2DTLJBxJcT3D2q3UyRWix9LKBH00ssoLgaihVVVMdS88jyVH7KivNG05YpOnuVdbWF2CAstuM8xyTWOmYdgLLVjvt1g8zTRzz27yKqy9CUw4TkpIdG0sAcalwcV8Y9yIFtVt1eVQkpnSQMOkWUsW1aiMH4xHMHI689dRrjjty7k6WeTdK9d5nXumeQKg6WC7jVJ45Ce9YaVUGMjI5ZGcYNfbfJwkthIxACXQyT1ANDNknzcqkNk7uiCR5nllnmdVjLy6MhFJIRVjVVUZJPVkmv7vJu1FfxLFMXCK6yd4QCdIYaSSD3pDEGo1R155E4enBT45As9rtGbvO6JLlznrS2FrIYFP7kesjyua9FnNcRwxsuI7zas+ssw1dFFoLKNJ+MUhQAKeWpjmrPvBuxDfJHHLqCRSLIAhAB0hl0NyPeEMQQMcu2vrtrYaXSoGZ43jYSRSRkB0cAjIyCCCCQQQQQanxE8f34/vsRoayQ9qZ7W/hga4luI54pnYTCPUjRFMMGRV71teMEdYrwbH2jcvbSbQmuG6FO6pooVVADGpk6PpGxqPIDAGOoZzk1P2O7CxmR2lmlnlTojNIV1KnPCoFUIignVgDmeZzX6m3YiaxFllxCI0iyCNRVMdZxjJ08+Xaeqo1RGlld2Uk6RWNhDIYWNv3TcSgKXCkrlU1AgO0kh74g4ANLWwn7vuF7oebua1IhdwmtJLrnhiqhWI6DIOOphnNWPa27qzyJKkstvNGrIHi0ZKMQSjK6srLkAjlyNNhbtx2hlZXkkedleR5WDMSqhesAcus47M8sDAE61jI0PcVKPe+4k/s8pJhALPuxsL3z3SgKnV3uArOcY+Mtey727ctZT3KOV7pkjislwveo7rEkmCObPlpOeeWmpBeHlsLM2gaXozIJWbUNZKkYGrTgAKoXkOoD01L32w45hApyq28kcqKuAMxAhFIx8UZzgY6hUucOSIUZ8yIuJZ7u7lt45nt4bVYxI0YTpHklXWFDOrBUVME4GSW8lV6Hak9ql/PrM85uIrCFymSej5KSifGYGVshQNTL56tt9usHmaaOee3eRVWXoSmHCDCk60bSwBxqXBxX4i3Lt1tO5QZNGsyq+r8oshfpA4fHxlbqJ7BzzzqFOKXb/AKS4yf5IbYm0LkXUKhr+WKTWJzdW4jVSELI6MqLo75dOkk/G81XeofZm7Qil6aSaa4lCmNWlKd4pILBFjVVBOBk4ycVMVxNpvYdwTS2ilKVWdi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014" name="AutoShape 6" descr="data:image/jpeg;base64,/9j/4AAQSkZJRgABAQAAAQABAAD/2wCEAAkGBhIQERUUEhQUFBMUGRUUFRgVGRcYGhwXFRgYGBYXGBcXHiYfGBkkGhQbHzAgJScqLCwsGh42NTAqNSYrLCkBCQoKDgwOGg8PGi8kHyQsLSouLSwsMCwsLCwsNC00LSwtLDQsLC8sLCwtKiwsLC8sKSksKSwsLCwsLCwpKSwsLP/AABEIAO4A1AMBIgACEQEDEQH/xAAcAAEAAwEBAQEBAAAAAAAAAAAABQYHCAQDAgH/xABOEAACAQMBBAMKCQkHBAEFAAABAgMABBESBQYHIRMxQRQiNDVRYXFzgbMWMlJUkZOUsdEjQmJydIKhstMVFzODkqLSJUNTwcMkY6PC8f/EABkBAQADAQEAAAAAAAAAAAAAAAABAwQCBf/EAC4RAAIBAwEGBQQCAwAAAAAAAAABAgMEERIhMTNBgZETMlFhcSJCobHB8BTR4f/aAAwDAQACEQMRAD8A22lKUJFKUoBSlKAUpSgFKUoBSlKAUpSgFKUoBSlKAUpSgFKUoBSlKAUpSgFKUoBSlKAUpSgFKUoBSlKAUpWN8Vt97yK7e1ilMUSqh/J9651qGOX6wOfUMe2raVN1JaUV1KipxyzTts72Wln4ROiH5Ocv/oXLfwqlbT45WycoIJZfO5Ea/wD7N/AVi7Nkkk8zzJP/ALr3W2wLmRGkSCVo0UuzhG0BVGSdWMdQ8tehG0px8zMErqcvKi8XPHK8Y/k4bdB5w7n6dQH8KsG8nEq6tbSwmRYWe6jZ5NStjK9HjSFcYHfny1jArXNo7kXG0tm7M6AxjooTq6RmX44jxjCn5BpUpUoOOVs/4RTqVJqWHtI+3463I+PbwMP0S6feWqc2fx0t2/xreWPzoVkH8dJ/hWc70bh3WzlV5xHpdtClG1c8E4wQD1A9lV2u/wDHozWUjl16sHhnS+xt+LG7wIbhCx6kbKP7FfBPszU7XJi10rBvDjaUlmx64Y5ovTllkX6Ap/1Vir2/h+U2UK/ibyepSlZDUKUpQClKUApSlAKUpQClKUApSlAKUpQCs03/AOK625aCzIaYZDy8iqHtCjqZx5eoec8h5+KnEUxarO1bD9U8in4uf+2p+V5T2dXXnGPV6FvbZ+qZguLjH0xOod15meytnclmaGFmJOSS0akkntJJrEeL3jSX9SH3a1te6PgFp+zwe7WsU4veNJf1IfdrXNrxX1OrnhIcI7ZJNpIHVXASRgGAIyAMHB7RW173eAXf7PP7tqxjg54zT1cv3Ctn3v8AALv9nn921LriroLbhM5irpXcLxbaepj+6uaq6V3C8W2nqY/uq698q+Sqz8zKnx08Eg9cfdvWT7sjN5bZ6ung94taxx08Eg9cfdvWT7s+G23r4PeLXVtwe5zccbsbtvBwwsLvJEYgk7HhAXn+knxW+jPnqhcTtrPabahnT40UcLY8o1SBl9BUke2tqNYRxr8ZD1MX80lZbaTlPEt2GabhKMMr2Nvsb1J4kljOUkVXU+ZhkffX3rM+Cm8fSQPaOe+h7+Pzxue+H7rn/eK0ys9SGiTiX0564qQpSlVlgpSlAKUpQClKUApSlAKUpQCqnxH3w/s617w/l5cpF5vlSY8igj2lfPVsJrm3f7eU397JIDmJfycX6ik4P7xy3t81abal4k9u5Ge4qaI7N7K87kkkkknJJPMknrJPaa/lT+7+6rXMF1cHKxW0Ttn5UmnKoPMOs+bHlzUBXrqSbaXI8lxaSb5nT26PgFp+zwe7WsU4veNJf1IfdrW17o+AWn7PB7taxTi940l/Uh92teba8V9T0bnhI+nBzxmnq5f5a2fe/wAAu/2ef3bVjHBzxmnq5f5a2fe/wC7/AGef3bUueMugtuEzmKuldwvFtp6mP7q5qrpXcLxbaepj+6rr3yr5KrPzMqfHTwSD1x929ZPuz4Zbevg94taxx08Eg9cfdvWT7s+GW3r4PeLXVtwe5zccbsdRmsI41+Mh6mL+aSt3NYRxr8ZD1MX80lZLPidDVd8MrO6W3zY3cU4zpU4cDtjbk4+g5HnArpqKUMoZSCrAEEdRB5gjzYrk2t34Pbx90WfQscyW2E9MTZMZ9mCv7o8taLynlKaKLOph6GWXe/bosrOaf85VwnnkbvUH+og+gGvFuBvaNo2oc46ZMJMP0scmA+Sw5/SOyqHxw3g1SRWinkg6aT9ZsiMH0LqP7wqq8ON5+4L1GY4hlxFL5MMe9f8AdbB9Gry1VG31UdXPeWSuMVdPI6LpXkuNlROdTINR/OXKv/rTDfxryybOnj5wTFsf9u479T5hKPyinzkv6KxYRsyyVpUdsvbImLRsrRTx46SJsEgH4rqw5PGcHDDyEHBBAkaNYCeRSlKgkUpSgFKUoCrcTNt9y7OmYHDyYhT0yZDEecIGPsrnUDPV9ArVuO20u+toAeoPMw9JCJ9z/TVN4c7K7p2lbqRlVbpW9EQ1jPpYAe2vVtkoUtT+Ty7h66uk1e62ALHYM0OO+FvI0h8sjLl/48h5gKwSult/PFt36mT7q5ppZttSb9SbtYaS9Dp3dHwC0/Z4PdrWKcXvGkv6kPu1ra90fALT9ng92tYpxe8aS/qQ+7WqLXivqXXPCR9ODvjNPVy/y1s+93gF3+zz+7asX4O+NE9XL/LW67TsRPDLCxIEqPGSMZAdSpIz286i6eKqfwTbLNJnKldLbheLbT1Mf3VU/wC4u1+cXH0R/wDGr9sbZa2tvFApLLEoQFsZIXtOOWam5rQqRSiRbUZU23IoPHTwSD1x929ZPuz4Zbevg94taxx08Eg9cfdvWT7s+GW3r4PeLWi24PcouON2OozWEca/GQ9TF/NJW7msI41+Mh6mL+aSslnxOhqu+GUGrFuDvN3BepKxPRNmOXHyG7cdukgN7PPUDBbs5IUZIVnP6qAsx9gBPsr516skpJxZ5cW4tSR79vbWa7uZZ365XLY8g6lX2KAPZXgpXr2nsuS2cJIMMyRyAfoyIHHtwcHzg0WFsDy9p0Hw5273Zs+F2OXQdDJ5dUfLJ85XS3tqzVkfAnaffXMBPIhJlHo7x/vT6K1yvFrw0VGj2KMtUEyA3jXo5rOdeTiYQN54pwysp8o1qj+lan6qu0rruvaMNunNLQ91XBHUH0ssEeflZYuR5AKtVcS2JHcd7FKUrg7FKUoBSlfOW4VSoYgFjhR2k+Ydvl81AYPxkute02H/AI44k+kF/wD5K/XCTa9taXMstzKsX5PQmrPMswLYwD2IPprxcVj/ANVuP8r3MdVKvahBSoqPseNKbjVcvc3je/f3Z81jcxx3KM7xOqqA2SSOQ5isHpmldUqSpLCIq1XUeWdPbo+AWn7PB7taxTi940l/Uh92tbXuj4Bafs8Hu1rE+Lx/6pL+pD7taw2vFfU23PCR8OGO1obXaCSTuI4wkgLHOMlcAcq2T+8jZnzuP/f/AMa5vz56/ua11beNSWpsy07iVOOEjo/+8jZnzuP/AH/8asoNclius16hWC4oqljHM229Z1c5M246eCQeuPu3rJ92fDLb18HvFrWOOngkHrj7t6yfdrwy29fB7xa2W3B7mW443Y6jNYRxr8ZD1MX80lbuawjjX4yHqYv5pKyWfE6Gq74ZG8LYFfacKMMqyzqwPaDDICPoNQu8mxWs7qWBv+2xCk9qHmje1SDU7wm8aweib3L1bOOO7/8AhXaj/wCzL/Fo2P8AuX2rW11NNbT6r/ZiUNVHPoyg7kbB7tvoYSMpq1yerTvm+nGn0sKtnHKz03cEgHx4dPtjc/8ApxU5wQ2BohlumHOU9FH+ohy5Hpfl+5Xj48rzsz5px7qq/E1XCS5bC3w9NBt8yu8HbrRtNB/5I5UPsXX/APHWmb2b7Mkgs7ECa+k73A5rF5Wc9WQOeD1dZ7AcZ3O2ReXFwO4tSyKCDIOQjDgqSX/N70nGOfk51u2525UOzYyF7+Z/8WVvjMevA+Suez2nJri50Kep7X6f7O7bU4aV3Pvunu2tjBo1GSVyZJ5D1vI3xmJPPHYPxJqapSvPbbeWbkklhClKVBIpSvFtvagtYJJiC2gclHWzEhUQedmIX21KWdhDeD57R2oVcQwgPOw1AH4qJnHSSEdS5GAOtiMDqJX7WOzhHlmYySsMNI3Wf0VHUiDsUe3JyT8NhbKMEZMh1zyHXO/ypCOoeRFHeqOxQPPUlUvZsRCWdrOfuLsOnakp+WsTf/jVfvSprgXKO6LhCAdUaMM/oPg+8px0sNNzBN2SRlPbG2fulH0VBcJ9pdDtOIE4EoeE/vDK/wC9VHtr1PPb9P0eb5bjr+zZN/Il/s275D/Bk7B5K5rrpbf7xbd+pf7q5prmy8r+Tq88yOnt0fALT9ng92tSEtjGxy0aMfKVUn6SKj90fALT9ng92tZ/vzxRvLK+lgiWEonR41oxPfRqxyQ47WPZWGNOVSbUTZKcYQTkab/ZkP8A4o/9C/hVU4pWES7LuCsaKR0XMKoP+NH2gVDcO+JF3tC76GYQhOjd+8VgcqVA5ljy76rBxW8VXH+V76Ou1CUKsYy9UcuUZ0216M54FdZr1CuTBXWa9QrRffb1/gz2X3dDNuOngkHrj7t6ybdvwy29fB7xa1njp4JB64+7esm3b8MtvXwe8Wrbbg9yu443Y6kNYRxr8ZD1MX80lbuawfjUf+pf5MX3vWSz4nQ1XXDPDwm8aweib3L1t+9ljFPZzRzOkaOhGtyAqt1oxJ8jAH2Vzlu9tqWzuFmhAMq6lXUCwy6lOoHmcNy89Xiz3E2rtZxLeyPFH1jpfjAfoQDAX26fbWm4p5mpt4RnoTxBxSyyUuuKVvYwR2uz06do1WMOwITV2kL8aQlsnsHPrNeFN0Lq9/8ArNtXBggXmFYhWwfzVTqiB8mCx8medaHuxuFZ7PwYk1S9ssmGfz47EH6oHtrJeL+2Gm2g8eomOAIgXJ0hiupyB1Zy2Cf0arpNSlpp9XzLKicY6p9uRbt0N8o5r6KzsIhDZoJHbl38mlCAxzkgaip5kscDJHVWnVjHAvZ+q5nm7I4xGPTI2fui/jWz1nuUozwi63blDLFKUrOaBSlKAVBb6tptekPxYZbaZ/1Ip43c+xQT7Kna/E0KupVgGVgVYHmCCMEEeQg1MXhpkNZWD9g56udKqUNzNsodHKsk1ivKOZAXkhTsSZB3zIo5CRc8hzFWHZm2ILldUEqSr5UYNj0gcwfMalxa28iFLOwqXGHY3T7PMgGWt2Ev7h7x/wCDBv3awm1uWikWRDh0ZXU+RlIIP0iuq7m3WRGRxlXUow8qsMEfQazzYnBO1ibVcSPPzOFHeLjs1YOpjjzgeatlvcRhBxkZK9CU5pxJveXaqXWxZ50+LLbsw8xI5qfODkeyud66O3ysY4Nk3UcSLGiwvhUAUDPmHn51zjV9njS8epTd5ys+h09uj4Bafs8Hu1rEOLHjW49EPuY62/dHwC0/Z4PdrWH8WPGtx6Ifcx1Ra8V9f2W3PCXQ9/BXxkfUy/elaVxX8VXH+T76Osl4Y7egsr0y3DaE6KRchWbviUwMKCew1aN/eKVreWkttCkxL6O/YKqjS6v1aix+LjqFWVacnWTS2bDilOKotN+plQrrNOoVydGhY4UEk9QHM/QKvvce8G0fjd0hD8oi3TH6ve5HsNWXNPXjakV21TRnZksvHK8jNvDGHQyCUsUDDUBoYZK9YGTWR7PuzDLHIBkxukgB6joYNg/RWlbL4GyHvrq4RB1kRAsfa74A+g1L2ey937GRI9SXE7MqLqPTnUzBRkKOjXme0CuYVYU46I/V8Hc6c5y1vYVV979tbVJW3EioeRFupRR+tMTke1hUjsngu+DLf3CxL8ZghBPn1Sv3q+nDVsaRhQAAAByAHID0DsrDuNl05v1jLN0YijYJk6QSXyQvVnkOdVUqjqS0Q+ksqU1COqf1Fz3Vv9jwXUdrYoJJn15mA140IzHMrcznT1Jy51f6564TeNYPRN7l66Fqm5honjOdhbbz1xzg8+0r9LeGSWQ4SNWdvQozj09lct7QvWnlklf48jM7elySfvrWONO9YVFsoz3zYkmx2KOaIfSe+PmC+Wsz3Z2G17dRQL+e3fH5KDm7exQfbitdrDRBzf8AUZbqeuagjaeEGxu59nq5GGuGMv7vxU/gur96rvX4t4FjVUQaVUBVA7AowB7AK/dedOWuTkehCOmKQpSlcHYpSlAKUpQCq/tbcOyuW1tEEl6+khJifPlymMn0g1YKVKk47iGk95Spdw7tPBtqXaDsE2Jh9JI+6vJLu/t9fibQgcfpRqp90331oFKsVWXPHZFbpLlnuZbtPdneGeN4pLiB43BVgCgyD1jIhBFVteCm0T/4B/mN/wCkrWN/ZCuzbogkERNgg4I6uoiudhtu4H/fm+sf8a227nOLccLoY66hBrVl9TRBwo2q6hHvECKAoXpp2AAGAAunAAHZX7i4Fv1y3iL5dMZP8WcVpe6jlrG1JJJMEBJJySTGuSSes1h/Fk/9Vn9EPuY65pVKlSTinjodVYU4RUms9S57O4Q7OL6Gu3lkwToR4lOB1nSAzY51M3u4+yNnQNPLb6kj06i5eU98wUd4Tg82HZVB4K+Mv8mX70rSuK/iq4/yffR1zU1qooOT5HVPQ6bmooqzcYrG3GmzsyPZHCPoQMa1YGuSxXWa9Qrm6pRp4wTbVJTzkzfjmxFnAMnBm5+f8m3X5ayXdvwy29dB7xa1njp4JB64+7esm3b8MtvXQ+8WtVtwe5nuON2OpDWEca/GQ9TF/NJW7msI41+Mh6mL+aSslnxOhquuGeDhN41g9E3uXroU1z1wm8aweib3L10LU3nEXwc2fkfyc2797v3Npdv3STIZSzrL2SAnmfMR1Fezl2YJ0/hBuebaA3MoxLOBpB61i6x6Cxw3oC+erttXY0F0gSeNZFVlcBuxlOQf/R8oJB5GvbXNS5c4KJ1C3UZuQpSlZTUKUpQClKUApSlAKUpQClKUB8ru0SVGjkUOjgqysMgg9YNYhxA4XvZZntg0lt1sOtovT8pP0usdvlO6UIq6lWlTeUVVaUaiwyJ3R8AtP2eD3a1iHFjxrceiH3MddBxRKihVAVVAAAGAAOQAA6hXP/FuBl2pMSpAYRFSQQGAiQHSe3BBHKr7R5qt+xnulimkevgt4y/yZfvStK4r+Krj/J99HWDbG23NZyiW3cpIARnAPI9YIYEEcqs22uKlzeWj200cR16O/QMp7x1fqyQc6cdlaKtGUqqmt2wop1oxpOD37Slius16hXJgrrNeoVXffb1/gssvu6GbcdPBIPXH3b1k27nhdv66H3i1rPHTwSD1x929ZNu54Xb+uh94tW23B7ldxxux1IawjjX4yHqYv5pK3c1i/FHYNxebVCW8TSN0MWcdQ76TmzHko9JrHaNKeX6Gu6TcMIgeE3jWD0Te5euhaoO4PC5bBxPM+u4AIUJkImoEHzucEjJwOfV21fqi5qRnPMRbU3CGJClKVmNIpSlAKUpQClKUAr4XwlKHoTGJOWDIGK9fPIUg9Xnr70JxzPVQghOj2l8uy+rn/qU6PaXy7L6uf+pUFuxxRS+eYCBo0gieZnLg96hGBjSMEgk9fZTczijHtG46DoWiYoXUlw2SuMryUc8En2GtDhNZzHcUqcHjbvJ3o9pfLsvq5/6lOj2l8uy+rn/qVX7bioklxcRCBtFstxI0msYKwZGQunlqOAOfbUL/AH8x/NG+tX/hUqlUe6P6OXUprey9dHtL5dl9XP8A1KdHtL5dl9XP/Uqs7J4upcRXMvc7KttGJD+UB1MzBUT4vIk55+aov+/mP5o31q/8KlUqj+39B1aa+4vXR7S+XZfVz/1K81/sm9uEKTf2fIh/NeKZh6ecnI+eoqy4pLJYTXpgZVhkSIL0gJdm05wdPLAcHqNQn9+6fNHx60f8KKlVe6O74DqU1vZ8tocEnkbUksEI+SizMvs1uSPpqD2hwWv4/wDDMMw/RbQfocAfxrSI+I8D7OkvkRiIiEaNiA2slQFyMjHfg58lfndHiNFfxzv0ZiNuutgWDZTDHUCAPkEfRViq14rPoVulRbx6mOXPD3aUfxrSY/qAP/ITW7LHtL5dl9XP/UqP3G38G1OlxAYhFoyS4bJfVy5KPk1H728WYrC4MAhaZkALlXCgMeejmpycYPtqKkqlSWlx2omEadOOpPYzx8Rd2tp3sMSAW8umTViINGR3jDLGV8Y59Q51Xth8G75JI5XkgjMbLIASz80YMAQoAxkdjVft7uIMez4IJejMvdHNVDBe90hickHPxlHtqq/38x/NG+tX/hU05VtGIrYRONHVmT2l66PaXy7L6uf+pX86LaXy7L6uf+pVa2nxdSC3tpjbsTcrI4TpBlVR9KknTz1cz1dlS28vESCwhjaVWM0qK6wqRkZHPUx5KoORnHPBwORxTons+ku1w9SQ6PaXy7L6uf8AqU6PaXy7L6uf+pVJsOOcZkAntmiQ/nq+sgHtKlVyPQfYatO+e/cezYopNHTdMTpCsF70Lq1Zwcjmv00dOomk47yFODTae49vR7S+XZfVz/1KdHtL5dl9XP8A1Ki14jRHZhvxGcBtBi1DOvWE06seQhurqqV3Q3k/tC2Fx0ZiDMygFg2QpwTnA7cj2Vy1JLLXsdJxbwn7n86PaXy7L6uf+pTo9pfLsvq5/wCpVZg4wQyXq2yQsyPKIVl1jB1MFDhdPxcny9VWLfTe1dmQLMyGTU4jChgvMhmJyQeoLUuE00mt5ClBpvO49Nol9rXpXtTH+cESUNjHYWcgc/KKlqi92Nud22sdx0ZjEmohSdRwGKg5wOvTn21KVVLOcMtjjGUKUpXJ0KhN9todz7PuZM4IidV/WcaF/wBzCpuofe3d0bQtjAZDErMrEqASQpyBg+cA+yuoY1LO45nnS8GO7r//AE+xtoz9RmMdqvt+P/tl/hURs2OXZ4s9oLzDyS4HV/hEKy5/SVmHsNazNwvjawSyE7qqSmZnCrlmIYAEZwAA38BXs2jw8hm2fFZGRlEJVlkAGdQ1ajjq562+mt/+RDL93t+MGLwJYXsvyU7gbYa3up258kiye0sS7/yr9NR29KC83hSEAFFkgiIA/NQCST73rUNzd002bA0KOZNTmQswAOSFXGB5AtReyeG8cG0GvTM0js0r6SqgAy6s8wewMRVfjR8SU/bYd+FLRGPvtPBxovBFYCNQAZpUU4GMqgLn/cF+mqZuva7Yitk7lMCwv+UXUbXPfdp6Tvh1Dka0rffcRdqdFrmaIRa8BVDZL6ck5P6NVf8AuHh+dSfVp+NTSqU1T0t/jJFSnNz1L94PHxPvZU2ZZwzspnlYySldABKKcgdH3uAZVGR8mq9tLam0bbZkdtLbpHaSAaH05ZtTdL16yATnPUDgeatG3g4WR3a26Gd0S2iWFQqqc462OTyJwPoqV3x3LTaMMcRkaJYm1DSAepSoGCfIaRrQior3yxKlNtv2wjNd6bKKy2JbRROX7rkW5ZiNOQIwcacnAGUGMnmD5arsqzbLJXsvLNc9ne3Cgn2qykf/ANrV9u8Lku4rWJrh1W1i6FcIvfdQLHJ5EhR9Fe3fHh5DtEQ5kMRhBQFVByp04U58mnl6TXUbiCwnzzn+DmVCT2rljH8lQ3H2quy9iy3TAa5pXEQP5zABEHoBV2PmBrPZhC9s80kuu8ecHSQ2ej0uZHJxpJZ2XlnPLz1sG0+FCTxW8JuZFitkKqoRebMxZ3PP4xz7MemvdtjhdYTQmOOJIGOnEiLlhpIJ6zzyBj20jXpxbfNv8CVGclj0R/d2trqNixXDAHobZuvB5wKy/fHVL4GbNDy3MzDOlUjGRnm5LN7sfTV4ttxQmzWsBO2ltX5TSNQVnDlcZx5R7a9W5m6CbMhaJHMmtzIWYAH4qqBgdg0/xNU+JFRmlzf4LtEnKLfJfkzLiEO7NuRW4+Kpt4MDq7463/hJ/CvntFFud5NFxjo+nVMN1aUQdGuDywxA5durz1oFpw4jTaJv2md3LvIEKgAFwygZznvQ3L0Cvxvlwwg2jJ0wdoZiAGZQGVgBgFlJHMDlkEcgOurY1oLCzsxjPuVulJ5fvnoVPjnexF7aJcGVBIzY61VtIVT5M6Scebz1Eb+RyO+zbI51x29ujDtEkxVSPSAi1eN2uD9tayiWWRrh1IZQVCIGHUxXJLEHynHmqQu+HaS7SF+8zFlZHEekafyahVGrOetc0jWhDCT3Z7kSpTllvnjsYvtS4ltEuNnt8VbgOT54g6Zx5GBRv3RWgbybc/szY1taRnE88I1Y61R++lbzElyo/e8lTu9HCmG+umuDM8ZcKGVVUglRpzkntUAeyvrtDhjFc3vdVxM0q5GISoCaFGEjznOkdfn5+WpdanLTn5fyQqM45x8L4MZueggFpJBIHlUdLNgMNMgfUq98B1LgcsjINXzjptPUbWJTkaXmP72FT+Vvpqzbw8JLO5CdEBa6dWrolB1ZxjOT2Y/ia+O3+E63jxu91IDHFFCMIp5RjGevrJJPtqfHpuUZN7sjwZqMorngtW7sccFtBCHTMccaYDL8YKAe3y5qVrPt3eD8NncxT9O8hiJYKUUAnBA5g9hOfZWg1iqac/S8muGcbVgUpSqywV8L6zEqFC0iA45xsUbkc8mXmOqvvQmgIT4KJ84vftMv40+CifOL37TL+NfNN/bAuFE45toD6ZOjLZxgTaejPP8ASqbluUQqGZVLnSgJALNgnCg9ZwCcDyGrG5reVpQe4iPgonzi9+0y/jT4KJ84vftMv41N0qNcvU60R9CE+CifOL37TL+NPgonzi9+0y/jU3Xwv7+OCNpZWCRoNTMc8h7OdNciNMSL+CifOL37TL+NPgonzi9+0y/jU2DSmuXqToj6EJ8FE+cXv2mX8afBRPnF79pl/GpuvOt/GZTCG/KqgkK8+SMSoOcY5lSOvPKmuRGmJGfBRPnF79pl/GnwUT5xe/aZfxqbrz3O0Y43jR2CtMxSMc++YKWI5DlyBPOmuQ0xIz4KJ84vftMv40+CifOL37TL+Ne+TbEKzrblwJ3Uuqc8lRnJ6sAcj1+Q1+49pRtM0IYGVFV3UZ5K+dJJxgZweWc01TGmJG/BRPnF79pl/GnwUT5xe/aZfxqbpTXL1J0R9CE+CifOL37TL+NPgonzi9+0y/jUnYbQjnTXEwZMsuRnGUYqw5+RlI9lJtoRpJHGzYkl16F55PRgF+rkMAjr8tNUiNMSM+CifOL37TL+NPgonzi9+0y/jU3X4uJ1jVnchVUFmJ6gFGST6AKa5eo0RIf4KJ84vftMv40+CifOL37TL+NS1rcrKiyIco6q6nmMqwyDg8+o1+Fv4zKYQ35VUEhXnyRiVU5xjmVPbnlTVIaYnitN3VjdXE10xXnh55HU8sc1JweupWlK5bb3nSSW4UpSoJFeHbfRGB0lkEaSqYdRIGDKCgwT+dluXnr3V49sbJju4XhlBKPjODggggqykdRBAIPmqVvIe4p90Z7K0W2v4Ip7HEdu0sDsrBCVRGeEgEc9OSjcjzr07X2Y021LaNZ5UWCF58L0Z0nIhXBZSSWBcEnPVyx11IDczWU7ourm5jjZXWOQxhSynKl+jRTJggHDHGRzzXvbYC92C6EkivoEToCuh1UsV1AqWGC5PIjs9t2tfsq0v9FN3g3jkK3M0d1daYtfQ9ywDoBoGPys0semQ6wc6WwByGTUzfXV3Nc2tuk3QN3O890UVSeehAE1ggHWXwT1YPI4r+y8O42haDum6FvkskQaPSh16xz0anUN1KxI/hU7b7HVLh59TNI8ccR1acBYyx5AAYJLkn2YxUuUMbCFGXMq0O3ri2hvcSNcmK5jtbZptOTJIIhhygUFVeTyZwDXy3k2NcKLaJ7yScXU8MUyOsQUqp6Z2iCKCgAhxjJGGqxtulCbeSBi5WWR52fIDiV5OkDqwHIqwGOXYM5r5Wu6AW4iuJbi4nlh1hOlMekB10nvERRnHb1nt6hRTinlfrsHBtYIDb+32Z7l0uboRwBgos4corRrmQzTSoUYhge9DAADy16p9pXsv9nQpIIppoWnuWCKcKsaA4U8s65eQ6sgZyBg+u63AjdJYu6blbeUyOYVZAoaQlmwdGsrqOrSWx5c1L2+w1ScTl3eRYVt++040htRbCgYZjjOOXIYAo5QS2DTLJBxJcT3D2q3UyRWix9LKBH00ssoLgaihVVVMdS88jyVH7KivNG05YpOnuVdbWF2CAstuM8xyTWOmYdgLLVjvt1g8zTRzz27yKqy9CUw4TkpIdG0sAcalwcV8Y9yIFtVt1eVQkpnSQMOkWUsW1aiMH4xHMHI689dRrjjty7k6WeTdK9d5nXumeQKg6WC7jVJ45Ce9YaVUGMjI5ZGcYNfbfJwkthIxACXQyT1ANDNknzcqkNk7uiCR5nllnmdVjLy6MhFJIRVjVVUZJPVkmv7vJu1FfxLFMXCK6yd4QCdIYaSSD3pDEGo1R155E4enBT45As9rtGbvO6JLlznrS2FrIYFP7kesjyua9FnNcRwxsuI7zas+ssw1dFFoLKNJ+MUhQAKeWpjmrPvBuxDfJHHLqCRSLIAhAB0hl0NyPeEMQQMcu2vrtrYaXSoGZ43jYSRSRkB0cAjIyCCCCQQQQQanxE8f34/vsRoayQ9qZ7W/hga4luI54pnYTCPUjRFMMGRV71teMEdYrwbH2jcvbSbQmuG6FO6pooVVADGpk6PpGxqPIDAGOoZzk1P2O7CxmR2lmlnlTojNIV1KnPCoFUIignVgDmeZzX6m3YiaxFllxCI0iyCNRVMdZxjJ08+Xaeqo1RGlld2Uk6RWNhDIYWNv3TcSgKXCkrlU1AgO0kh74g4ANLWwn7vuF7oebua1IhdwmtJLrnhiqhWI6DIOOphnNWPa27qzyJKkstvNGrIHi0ZKMQSjK6srLkAjlyNNhbtx2hlZXkkedleR5WDMSqhesAcus47M8sDAE61jI0PcVKPe+4k/s8pJhALPuxsL3z3SgKnV3uArOcY+Mtey727ctZT3KOV7pkjislwveo7rEkmCObPlpOeeWmpBeHlsLM2gaXozIJWbUNZKkYGrTgAKoXkOoD01L32w45hApyq28kcqKuAMxAhFIx8UZzgY6hUucOSIUZ8yIuJZ7u7lt45nt4bVYxI0YTpHklXWFDOrBUVME4GSW8lV6Hak9ql/PrM85uIrCFymSej5KSifGYGVshQNTL56tt9usHmaaOee3eRVWXoSmHCDCk60bSwBxqXBxX4i3Lt1tO5QZNGsyq+r8oshfpA4fHxlbqJ7BzzzqFOKXb/AKS4yf5IbYm0LkXUKhr+WKTWJzdW4jVSELI6MqLo75dOkk/G81XeofZm7Qil6aSaa4lCmNWlKd4pILBFjVVBOBk4ycVMVxNpvYdwTS2ilKVWdilKUApSlAKUpQClKUApSlAKUpQClKUApSlAKUpQClKUApSlAKUpQClKUApSl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3324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Seam (FS)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endParaRPr lang="en-US" b="1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4038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Constructed by having two pieces of fabric meet at the edge.</a:t>
            </a:r>
          </a:p>
          <a:p>
            <a:r>
              <a:rPr lang="en-US" dirty="0" smtClean="0"/>
              <a:t>Coverstitch is used to join or sew the fabric pieces together with no overlap.</a:t>
            </a:r>
          </a:p>
          <a:p>
            <a:r>
              <a:rPr lang="en-US" dirty="0" smtClean="0"/>
              <a:t>Creates a flat seam.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http://well-spent.com/wp-content/uploads/2013/05/The-West_is_Dead_Raw_Indigo_Sweatshir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2701851" cy="2171701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2590800" y="2438400"/>
            <a:ext cx="3505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2.bp.blogspot.com/_YbzoZuWX2tE/TStp5lMWGqI/AAAAAAAABjw/Arll2Q1iB3o/s1600/Rapha+cycling+base+laye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648200"/>
            <a:ext cx="2857500" cy="161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Edge Finished Seams </a:t>
            </a:r>
            <a:r>
              <a:rPr lang="en-US" dirty="0" smtClean="0"/>
              <a:t>(EF)-</a:t>
            </a:r>
          </a:p>
          <a:p>
            <a:r>
              <a:rPr lang="en-US" dirty="0" smtClean="0"/>
              <a:t>This seam is used to prevent edges from rolling or curling.</a:t>
            </a:r>
          </a:p>
          <a:p>
            <a:r>
              <a:rPr lang="en-US" dirty="0" smtClean="0"/>
              <a:t>Great for knit fabrics.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Ornamental Seam </a:t>
            </a:r>
            <a:r>
              <a:rPr lang="en-US" dirty="0" smtClean="0"/>
              <a:t>(OS)-</a:t>
            </a:r>
          </a:p>
          <a:p>
            <a:pPr lvl="0"/>
            <a:r>
              <a:rPr lang="en-US" dirty="0" smtClean="0"/>
              <a:t>This seam is made using machines with zigzag capability. It is used on a plain seam on woven or knit fabric. </a:t>
            </a:r>
            <a:endParaRPr lang="en-US" dirty="0"/>
          </a:p>
        </p:txBody>
      </p:sp>
      <p:pic>
        <p:nvPicPr>
          <p:cNvPr id="13314" name="Picture 2" descr="https://sew4home.com/sites/sewmk.mervideo.com/files/1260-Photo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7200"/>
            <a:ext cx="2703659" cy="2028826"/>
          </a:xfrm>
          <a:prstGeom prst="rect">
            <a:avLst/>
          </a:prstGeom>
          <a:noFill/>
        </p:spPr>
      </p:pic>
      <p:pic>
        <p:nvPicPr>
          <p:cNvPr id="2050" name="Picture 2" descr="C:\Users\Dawn\AppData\Local\Microsoft\Windows\Temporary Internet Files\Content.IE5\XM4HVW6V\photo 1 (1).JPG"/>
          <p:cNvPicPr>
            <a:picLocks noChangeAspect="1" noChangeArrowheads="1"/>
          </p:cNvPicPr>
          <p:nvPr/>
        </p:nvPicPr>
        <p:blipFill>
          <a:blip r:embed="rId3" cstate="print"/>
          <a:srcRect l="15000" t="10000" r="25000" b="10000"/>
          <a:stretch>
            <a:fillRect/>
          </a:stretch>
        </p:blipFill>
        <p:spPr bwMode="auto">
          <a:xfrm rot="5400000">
            <a:off x="7010400" y="4724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Seam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9248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seam length, width, and depth: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Affect garment quality performance, and costs.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H:\DCIM\104___01\IMG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3581400"/>
            <a:ext cx="3495093" cy="26212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962400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Seam Length-  How long the seam is.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Seam Width- How wide…Seam allowance is typically finished between 1/4"to ½".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Seam Depth- thickness or flatness of a seam.  Affects appearance and comfort.</a:t>
            </a:r>
            <a:endParaRPr lang="en-US" dirty="0"/>
          </a:p>
        </p:txBody>
      </p:sp>
      <p:pic>
        <p:nvPicPr>
          <p:cNvPr id="4" name="Picture 2" descr="Mint Green Sleeveless Pleated Belt Chiffon Dress pictures">
            <a:hlinkClick r:id="rId2" tooltip="Mint Green Sleeveless Pleated Belt Chiffon Dres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183" y="1981200"/>
            <a:ext cx="255339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590800" y="2057400"/>
            <a:ext cx="3657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76600" y="2895600"/>
            <a:ext cx="3048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62400" y="2590800"/>
            <a:ext cx="2667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Details</a:t>
            </a:r>
            <a:endParaRPr lang="en-US" dirty="0"/>
          </a:p>
        </p:txBody>
      </p:sp>
      <p:sp>
        <p:nvSpPr>
          <p:cNvPr id="10242" name="AutoShape 2" descr="https://domino2.wcpss.net/mail/9/94999770.nsf/0/9ff0c7a2a209c6e87fa18ea9e3201e17/Body/M2.3?OpenElement&amp;cid=IMG_13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 descr="jacket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133600"/>
            <a:ext cx="2628472" cy="35046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72200" y="251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LAPEL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581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PRINCESS SEAMS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SET-IN SLEEVES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TUCKS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BUTTONHOLE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Garment Shaping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Darts</a:t>
            </a:r>
          </a:p>
          <a:p>
            <a:r>
              <a:rPr lang="en-US" dirty="0" smtClean="0"/>
              <a:t>Tucks</a:t>
            </a:r>
          </a:p>
          <a:p>
            <a:r>
              <a:rPr lang="en-US" dirty="0" smtClean="0"/>
              <a:t>Pleats</a:t>
            </a:r>
          </a:p>
          <a:p>
            <a:r>
              <a:rPr lang="en-US" dirty="0" smtClean="0"/>
              <a:t>Gathers</a:t>
            </a:r>
          </a:p>
          <a:p>
            <a:r>
              <a:rPr lang="en-US" dirty="0" smtClean="0"/>
              <a:t>Princess Seams</a:t>
            </a:r>
          </a:p>
        </p:txBody>
      </p:sp>
      <p:pic>
        <p:nvPicPr>
          <p:cNvPr id="4" name="Picture 3" descr="dres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2914436" cy="38859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733800" cy="4526280"/>
          </a:xfrm>
        </p:spPr>
        <p:txBody>
          <a:bodyPr/>
          <a:lstStyle/>
          <a:p>
            <a:r>
              <a:rPr lang="en-US" dirty="0" smtClean="0"/>
              <a:t>Single pointed </a:t>
            </a:r>
          </a:p>
          <a:p>
            <a:r>
              <a:rPr lang="en-US" dirty="0" smtClean="0"/>
              <a:t>Double pointed</a:t>
            </a:r>
          </a:p>
          <a:p>
            <a:r>
              <a:rPr lang="en-US" dirty="0" smtClean="0"/>
              <a:t>Commonly used at bust lines and waist.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Dawn\AppData\Local\Microsoft\Windows\Temporary Internet Files\Content.IE5\XM4HVW6V\photo 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21200" y="2260600"/>
            <a:ext cx="4064000" cy="304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Tucks</a:t>
            </a:r>
            <a:endParaRPr lang="en-US" dirty="0"/>
          </a:p>
        </p:txBody>
      </p:sp>
      <p:pic>
        <p:nvPicPr>
          <p:cNvPr id="4" name="Picture 3" descr="shiet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2800136" cy="3733514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295400" y="16764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Pin Tucks</a:t>
            </a:r>
            <a:endParaRPr lang="en-US" sz="3600" dirty="0"/>
          </a:p>
        </p:txBody>
      </p:sp>
      <p:pic>
        <p:nvPicPr>
          <p:cNvPr id="1026" name="Picture 2" descr="H:\DCIM\104___01\IMG_0217.JPG"/>
          <p:cNvPicPr>
            <a:picLocks noChangeAspect="1" noChangeArrowheads="1"/>
          </p:cNvPicPr>
          <p:nvPr/>
        </p:nvPicPr>
        <p:blipFill>
          <a:blip r:embed="rId3" cstate="print"/>
          <a:srcRect l="27325" t="6073" r="21053"/>
          <a:stretch>
            <a:fillRect/>
          </a:stretch>
        </p:blipFill>
        <p:spPr bwMode="auto">
          <a:xfrm>
            <a:off x="1371600" y="2438400"/>
            <a:ext cx="2590800" cy="35353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4___01\IMG_0218.JPG"/>
          <p:cNvPicPr>
            <a:picLocks noChangeAspect="1" noChangeArrowheads="1"/>
          </p:cNvPicPr>
          <p:nvPr/>
        </p:nvPicPr>
        <p:blipFill>
          <a:blip r:embed="rId2" cstate="print"/>
          <a:srcRect l="13000" t="7802" r="7029" b="6371"/>
          <a:stretch>
            <a:fillRect/>
          </a:stretch>
        </p:blipFill>
        <p:spPr bwMode="auto">
          <a:xfrm>
            <a:off x="990600" y="1752600"/>
            <a:ext cx="3124200" cy="2514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H:\DCIM\104___01\IMG_0219.JPG"/>
          <p:cNvPicPr>
            <a:picLocks noChangeAspect="1" noChangeArrowheads="1"/>
          </p:cNvPicPr>
          <p:nvPr/>
        </p:nvPicPr>
        <p:blipFill>
          <a:blip r:embed="rId3" cstate="print"/>
          <a:srcRect l="11332" t="8824" r="7054"/>
          <a:stretch>
            <a:fillRect/>
          </a:stretch>
        </p:blipFill>
        <p:spPr bwMode="auto">
          <a:xfrm>
            <a:off x="5181600" y="1828800"/>
            <a:ext cx="2819400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914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Blind Tucks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914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Space Tucks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4800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Tucks are constructed by folding and stitching vertically down the fold.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Pleats</a:t>
            </a:r>
            <a:endParaRPr lang="en-US" dirty="0"/>
          </a:p>
        </p:txBody>
      </p:sp>
      <p:pic>
        <p:nvPicPr>
          <p:cNvPr id="2050" name="Picture 2" descr="H:\DCIM\104___01\IMG_0211.JPG"/>
          <p:cNvPicPr>
            <a:picLocks noChangeAspect="1" noChangeArrowheads="1"/>
          </p:cNvPicPr>
          <p:nvPr/>
        </p:nvPicPr>
        <p:blipFill>
          <a:blip r:embed="rId2" cstate="print"/>
          <a:srcRect l="16304" t="6341" r="12365"/>
          <a:stretch>
            <a:fillRect/>
          </a:stretch>
        </p:blipFill>
        <p:spPr bwMode="auto">
          <a:xfrm>
            <a:off x="3505200" y="2286000"/>
            <a:ext cx="2166703" cy="2133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H:\DCIM\104___01\IMG_0212.JPG"/>
          <p:cNvPicPr>
            <a:picLocks noChangeAspect="1" noChangeArrowheads="1"/>
          </p:cNvPicPr>
          <p:nvPr/>
        </p:nvPicPr>
        <p:blipFill>
          <a:blip r:embed="rId3" cstate="print"/>
          <a:srcRect l="24039" t="8013" r="26681"/>
          <a:stretch>
            <a:fillRect/>
          </a:stretch>
        </p:blipFill>
        <p:spPr bwMode="auto">
          <a:xfrm>
            <a:off x="6389902" y="2971800"/>
            <a:ext cx="2253280" cy="31543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3" name="Picture 5" descr="H:\DCIM\104___01\IMG_0214.JPG"/>
          <p:cNvPicPr>
            <a:picLocks noChangeAspect="1" noChangeArrowheads="1"/>
          </p:cNvPicPr>
          <p:nvPr/>
        </p:nvPicPr>
        <p:blipFill>
          <a:blip r:embed="rId4" cstate="print"/>
          <a:srcRect l="24689" t="14110" r="21079"/>
          <a:stretch>
            <a:fillRect/>
          </a:stretch>
        </p:blipFill>
        <p:spPr bwMode="auto">
          <a:xfrm>
            <a:off x="533400" y="2667000"/>
            <a:ext cx="1905000" cy="2262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056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1524000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Knife</a:t>
            </a:r>
            <a:endParaRPr lang="en-US" sz="2400" dirty="0"/>
          </a:p>
        </p:txBody>
      </p:sp>
      <p:sp>
        <p:nvSpPr>
          <p:cNvPr id="17410" name="AutoShape 2" descr="Displaying photo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562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Pleats are constructed by folding fabric typically at the waist to control fullness and create design 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Lapped Seams</a:t>
            </a:r>
          </a:p>
          <a:p>
            <a:r>
              <a:rPr lang="en-US" dirty="0" smtClean="0"/>
              <a:t>Bound Seams</a:t>
            </a:r>
          </a:p>
          <a:p>
            <a:r>
              <a:rPr lang="en-US" dirty="0" smtClean="0"/>
              <a:t>Flat Seams</a:t>
            </a:r>
          </a:p>
          <a:p>
            <a:r>
              <a:rPr lang="en-US" dirty="0" smtClean="0"/>
              <a:t>Edge Finished Seams</a:t>
            </a:r>
          </a:p>
          <a:p>
            <a:r>
              <a:rPr lang="en-US" dirty="0" smtClean="0"/>
              <a:t>Ornamental Seams</a:t>
            </a:r>
          </a:p>
          <a:p>
            <a:r>
              <a:rPr lang="en-US" dirty="0" smtClean="0"/>
              <a:t>Shaping Devices</a:t>
            </a:r>
          </a:p>
          <a:p>
            <a:r>
              <a:rPr lang="en-US" dirty="0" smtClean="0"/>
              <a:t>Kinds of Pleats</a:t>
            </a:r>
          </a:p>
          <a:p>
            <a:r>
              <a:rPr lang="en-US" dirty="0" smtClean="0"/>
              <a:t>Kinds of Tucks</a:t>
            </a:r>
          </a:p>
          <a:p>
            <a:r>
              <a:rPr lang="en-US" dirty="0" smtClean="0"/>
              <a:t>Kinds of Facings</a:t>
            </a:r>
          </a:p>
          <a:p>
            <a:r>
              <a:rPr lang="en-US" dirty="0" smtClean="0"/>
              <a:t>Kinds of Sleeves</a:t>
            </a:r>
          </a:p>
          <a:p>
            <a:r>
              <a:rPr lang="en-US" dirty="0" smtClean="0"/>
              <a:t>Kinds of Collars</a:t>
            </a:r>
          </a:p>
          <a:p>
            <a:r>
              <a:rPr lang="en-US" dirty="0" smtClean="0"/>
              <a:t>Kinds of Cuffs and Plackets</a:t>
            </a:r>
          </a:p>
          <a:p>
            <a:r>
              <a:rPr lang="en-US" dirty="0" smtClean="0"/>
              <a:t>Kinds of Waistbands</a:t>
            </a:r>
          </a:p>
          <a:p>
            <a:r>
              <a:rPr lang="en-US" dirty="0" smtClean="0"/>
              <a:t>Kinds of Pockets</a:t>
            </a:r>
          </a:p>
          <a:p>
            <a:r>
              <a:rPr lang="en-US" dirty="0" smtClean="0"/>
              <a:t>Zippers</a:t>
            </a:r>
          </a:p>
          <a:p>
            <a:r>
              <a:rPr lang="en-US" dirty="0" smtClean="0"/>
              <a:t>Hems</a:t>
            </a:r>
          </a:p>
          <a:p>
            <a:r>
              <a:rPr lang="en-US" dirty="0" smtClean="0"/>
              <a:t>Product Engineering- Operational Breakdown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Gathers</a:t>
            </a:r>
            <a:endParaRPr lang="en-US" dirty="0"/>
          </a:p>
        </p:txBody>
      </p:sp>
      <p:sp>
        <p:nvSpPr>
          <p:cNvPr id="16386" name="AutoShape 2" descr="Displaying photo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Displaying photo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90" name="AutoShape 6" descr="Displaying photo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391" name="Picture 7" descr="C:\Users\Dawn\AppData\Local\Microsoft\Windows\Temporary Internet Files\Content.IE5\3GBW1YCU\photo 2 (1).JPG"/>
          <p:cNvPicPr>
            <a:picLocks noChangeAspect="1" noChangeArrowheads="1"/>
          </p:cNvPicPr>
          <p:nvPr/>
        </p:nvPicPr>
        <p:blipFill>
          <a:blip r:embed="rId2" cstate="print"/>
          <a:srcRect t="7500" r="5000" b="17500"/>
          <a:stretch>
            <a:fillRect/>
          </a:stretch>
        </p:blipFill>
        <p:spPr bwMode="auto">
          <a:xfrm rot="5400000">
            <a:off x="4699000" y="2692400"/>
            <a:ext cx="3860800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392" name="Picture 8" descr="C:\Users\Dawn\AppData\Local\Microsoft\Windows\Temporary Internet Files\Content.IE5\3GBW1YCU\phot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19200" y="2133600"/>
            <a:ext cx="3048000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5257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Gathers are constructed by easing fabric to create soft folds at the waist, neckline and sleeve caps.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 Seams</a:t>
            </a:r>
            <a:endParaRPr lang="en-US" dirty="0"/>
          </a:p>
        </p:txBody>
      </p:sp>
      <p:pic>
        <p:nvPicPr>
          <p:cNvPr id="15361" name="Picture 1" descr="C:\Users\Dawn\AppData\Local\Microsoft\Windows\Temporary Internet Files\Content.IE5\KJHKP78Q\photo 3 (1).JPG"/>
          <p:cNvPicPr>
            <a:picLocks noChangeAspect="1" noChangeArrowheads="1"/>
          </p:cNvPicPr>
          <p:nvPr/>
        </p:nvPicPr>
        <p:blipFill>
          <a:blip r:embed="rId2" cstate="print"/>
          <a:srcRect t="7500" b="7500"/>
          <a:stretch>
            <a:fillRect/>
          </a:stretch>
        </p:blipFill>
        <p:spPr bwMode="auto">
          <a:xfrm rot="5400000">
            <a:off x="4140200" y="2489200"/>
            <a:ext cx="4064000" cy="2590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362" name="Picture 2" descr="C:\Users\Dawn\AppData\Local\Microsoft\Windows\Temporary Internet Files\Content.IE5\3GBW1YCU\photo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4000" y="2489200"/>
            <a:ext cx="4064000" cy="304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3810000" cy="4526280"/>
          </a:xfrm>
        </p:spPr>
        <p:txBody>
          <a:bodyPr/>
          <a:lstStyle/>
          <a:p>
            <a:r>
              <a:rPr lang="en-US" dirty="0" smtClean="0"/>
              <a:t>Extended- </a:t>
            </a:r>
            <a:r>
              <a:rPr lang="en-US" sz="2400" dirty="0" smtClean="0"/>
              <a:t>incorporated into the front pattern piece.</a:t>
            </a:r>
          </a:p>
          <a:p>
            <a:r>
              <a:rPr lang="en-US" dirty="0" smtClean="0"/>
              <a:t>Fitted</a:t>
            </a:r>
            <a:r>
              <a:rPr lang="en-US" sz="2400" dirty="0" smtClean="0"/>
              <a:t>- separate pattern piece that will be cut and attached.</a:t>
            </a:r>
          </a:p>
          <a:p>
            <a:r>
              <a:rPr lang="en-US" dirty="0" smtClean="0"/>
              <a:t>Bias- </a:t>
            </a:r>
            <a:r>
              <a:rPr lang="en-US" sz="2400" dirty="0" smtClean="0"/>
              <a:t>thin strip fabric cut on the bias for armhole and neck edge.</a:t>
            </a:r>
            <a:endParaRPr lang="en-US" sz="2400" dirty="0"/>
          </a:p>
        </p:txBody>
      </p:sp>
      <p:sp>
        <p:nvSpPr>
          <p:cNvPr id="8194" name="AutoShape 2" descr="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96" name="AutoShape 4" descr="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 descr="fACINGS.bmp"/>
          <p:cNvPicPr>
            <a:picLocks noChangeAspect="1"/>
          </p:cNvPicPr>
          <p:nvPr/>
        </p:nvPicPr>
        <p:blipFill>
          <a:blip r:embed="rId2" cstate="print"/>
          <a:srcRect l="12495" t="6661" r="27497"/>
          <a:stretch>
            <a:fillRect/>
          </a:stretch>
        </p:blipFill>
        <p:spPr>
          <a:xfrm rot="5400000">
            <a:off x="4932006" y="2078394"/>
            <a:ext cx="3407268" cy="39748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Sleeves</a:t>
            </a:r>
            <a:endParaRPr lang="en-US" dirty="0"/>
          </a:p>
        </p:txBody>
      </p:sp>
      <p:pic>
        <p:nvPicPr>
          <p:cNvPr id="4100" name="Picture 4" descr="http://www.logosoftwear.com/images_products3/zoom/12401.zoom.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1896816" cy="19466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102" name="Picture 6" descr="https://encrypted-tbn3.gstatic.com/images?q=tbn:ANd9GcQwrjSzKuBEtUV1wkJaFOZS91dz1QanMRJ6lKYgbYYv0lnapxLN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1905000" cy="1874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152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Raglan Sleeve- sewn with a diagonal seam.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114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Kimono Sleeve- sleeve and body are one piece.</a:t>
            </a:r>
            <a:endParaRPr lang="en-US" dirty="0"/>
          </a:p>
        </p:txBody>
      </p:sp>
      <p:pic>
        <p:nvPicPr>
          <p:cNvPr id="7170" name="Picture 2" descr="http://www.stormtech.ca/media/catalog/product/cache/1/image/9df78eab33525d08d6e5fb8d27136e95/s/l/slp-1_sky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2257425" cy="246790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182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Set-In Sleeve- attached at the armhole.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733800" cy="4221163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Flat Collar</a:t>
            </a:r>
            <a:r>
              <a:rPr lang="en-US" dirty="0" smtClean="0"/>
              <a:t>- lies flat against the garment next edge.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Rolled Collar</a:t>
            </a:r>
            <a:r>
              <a:rPr lang="en-US" dirty="0" smtClean="0"/>
              <a:t>- stands up slightly and rolls over and around the neck edge; found in most button down shirts.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Standing Collar</a:t>
            </a:r>
            <a:r>
              <a:rPr lang="en-US" dirty="0" smtClean="0"/>
              <a:t>- upright band attached to the neckline.</a:t>
            </a:r>
            <a:endParaRPr lang="en-US" dirty="0"/>
          </a:p>
        </p:txBody>
      </p:sp>
      <p:pic>
        <p:nvPicPr>
          <p:cNvPr id="12289" name="Picture 1" descr="C:\Users\Dawn\AppData\Local\Microsoft\Windows\Temporary Internet Files\Content.IE5\O8FBHABR\photo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75300" y="1739900"/>
            <a:ext cx="2336800" cy="1752600"/>
          </a:xfrm>
          <a:prstGeom prst="rect">
            <a:avLst/>
          </a:prstGeom>
          <a:noFill/>
        </p:spPr>
      </p:pic>
      <p:pic>
        <p:nvPicPr>
          <p:cNvPr id="12290" name="Picture 2" descr="C:\Users\Dawn\AppData\Local\Microsoft\Windows\Temporary Internet Files\Content.IE5\KJHKP78Q\photo 4.JPG"/>
          <p:cNvPicPr>
            <a:picLocks noChangeAspect="1" noChangeArrowheads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 rot="5400000">
            <a:off x="3937000" y="3378200"/>
            <a:ext cx="1981200" cy="1320800"/>
          </a:xfrm>
          <a:prstGeom prst="rect">
            <a:avLst/>
          </a:prstGeom>
          <a:noFill/>
        </p:spPr>
      </p:pic>
      <p:pic>
        <p:nvPicPr>
          <p:cNvPr id="12291" name="Picture 3" descr="C:\Users\Dawn\AppData\Local\Microsoft\Windows\Temporary Internet Files\Content.IE5\XM4HVW6V\photo 1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26100" y="43561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Waistbands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848600" cy="452628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Casings</a:t>
            </a:r>
            <a:r>
              <a:rPr lang="en-US" dirty="0" smtClean="0"/>
              <a:t>-are used to enclose drawstrings or elastic and often found in sportswear.  Example:  pull on pant or skirt.</a:t>
            </a:r>
          </a:p>
          <a:p>
            <a:r>
              <a:rPr lang="en-US" b="1" u="sng" dirty="0" smtClean="0"/>
              <a:t>Waistband</a:t>
            </a:r>
            <a:r>
              <a:rPr lang="en-US" dirty="0" smtClean="0"/>
              <a:t>- Interfaced attachment used with zipper and hook and bar fasteners at the edge of dress pants and fitted skirts.</a:t>
            </a:r>
          </a:p>
          <a:p>
            <a:r>
              <a:rPr lang="en-US" b="1" u="sng" dirty="0" smtClean="0"/>
              <a:t>Facing</a:t>
            </a:r>
            <a:r>
              <a:rPr lang="en-US" dirty="0" smtClean="0"/>
              <a:t>- curved piece of fabric attached and folded to the inside of a garment.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181600" cy="452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Common Pockets: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Front Hip</a:t>
            </a:r>
            <a:r>
              <a:rPr lang="en-US" dirty="0" smtClean="0"/>
              <a:t>- angular pocket, commonly found on denim pants, and skirts.</a:t>
            </a:r>
          </a:p>
          <a:p>
            <a:r>
              <a:rPr lang="en-US" b="1" u="sng" dirty="0" smtClean="0"/>
              <a:t>Inseam</a:t>
            </a:r>
            <a:r>
              <a:rPr lang="en-US" dirty="0" smtClean="0"/>
              <a:t>- hidden pocket attached at the side seam.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Patch</a:t>
            </a:r>
            <a:r>
              <a:rPr lang="en-US" dirty="0" smtClean="0"/>
              <a:t>- attached to the outside of a garment.  May be made from the same fabric as the garment or a contrasting fabric. </a:t>
            </a:r>
          </a:p>
          <a:p>
            <a:endParaRPr lang="en-US" dirty="0"/>
          </a:p>
        </p:txBody>
      </p:sp>
      <p:pic>
        <p:nvPicPr>
          <p:cNvPr id="6" name="Picture 5" descr="pocket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43647" y="2895553"/>
            <a:ext cx="3047619" cy="22857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Fasteners:  Zippers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953000" cy="452628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Centered</a:t>
            </a:r>
            <a:r>
              <a:rPr lang="en-US" dirty="0" smtClean="0"/>
              <a:t>- </a:t>
            </a:r>
            <a:r>
              <a:rPr lang="en-US" sz="2400" dirty="0" smtClean="0"/>
              <a:t>two rows of stitching visible on the outside of a garment.</a:t>
            </a:r>
          </a:p>
          <a:p>
            <a:r>
              <a:rPr lang="en-US" b="1" u="sng" dirty="0" smtClean="0"/>
              <a:t>Lapped</a:t>
            </a:r>
            <a:r>
              <a:rPr lang="en-US" dirty="0" smtClean="0"/>
              <a:t>- </a:t>
            </a:r>
            <a:r>
              <a:rPr lang="en-US" sz="2400" dirty="0" smtClean="0"/>
              <a:t>one row of visible stitches on the outside.  Commonly found in dress pants and skirts.</a:t>
            </a:r>
          </a:p>
          <a:p>
            <a:r>
              <a:rPr lang="en-US" b="1" u="sng" dirty="0" smtClean="0"/>
              <a:t>Fly Front</a:t>
            </a:r>
            <a:r>
              <a:rPr lang="en-US" dirty="0" smtClean="0"/>
              <a:t>- </a:t>
            </a:r>
            <a:r>
              <a:rPr lang="en-US" sz="2400" dirty="0" smtClean="0"/>
              <a:t>large lap in the front of a pair of jeans or casual pants or skirts.</a:t>
            </a:r>
          </a:p>
          <a:p>
            <a:r>
              <a:rPr lang="en-US" b="1" u="sng" dirty="0" smtClean="0"/>
              <a:t>Invisible</a:t>
            </a:r>
            <a:r>
              <a:rPr lang="en-US" dirty="0" smtClean="0"/>
              <a:t>- </a:t>
            </a:r>
            <a:r>
              <a:rPr lang="en-US" sz="2400" dirty="0" smtClean="0"/>
              <a:t>no visible stitching on the outside of garment</a:t>
            </a:r>
            <a:r>
              <a:rPr lang="en-US" dirty="0" smtClean="0"/>
              <a:t>.  </a:t>
            </a:r>
          </a:p>
        </p:txBody>
      </p:sp>
      <p:pic>
        <p:nvPicPr>
          <p:cNvPr id="6" name="Picture 5" descr="jacket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14600"/>
            <a:ext cx="2286000" cy="304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Hems are typically 1 ¼"  </a:t>
            </a:r>
          </a:p>
          <a:p>
            <a:r>
              <a:rPr lang="en-US" dirty="0" smtClean="0"/>
              <a:t>Hand and/or Machine Hems commonly used in R-T-W garments.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97046"/>
              </p:ext>
            </p:extLst>
          </p:nvPr>
        </p:nvGraphicFramePr>
        <p:xfrm>
          <a:off x="1219200" y="3276600"/>
          <a:ext cx="6096000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Catch Stitch- </a:t>
                      </a:r>
                      <a:r>
                        <a:rPr lang="en-US" dirty="0" smtClean="0"/>
                        <a:t>expensive, labor intensive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Machine Blind- </a:t>
                      </a:r>
                      <a:r>
                        <a:rPr lang="en-US" dirty="0" smtClean="0"/>
                        <a:t>used on dress</a:t>
                      </a:r>
                      <a:r>
                        <a:rPr lang="en-US" baseline="0" dirty="0" smtClean="0"/>
                        <a:t> pants, skirts etc.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Top Stitch- </a:t>
                      </a:r>
                      <a:r>
                        <a:rPr lang="en-US" dirty="0" smtClean="0"/>
                        <a:t>used on casual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sportswear, jeans.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Narrow Rolled Hem- </a:t>
                      </a:r>
                      <a:r>
                        <a:rPr lang="en-US" dirty="0" smtClean="0"/>
                        <a:t>used on light</a:t>
                      </a:r>
                      <a:r>
                        <a:rPr lang="en-US" baseline="0" dirty="0" smtClean="0"/>
                        <a:t> or sheer weight fabrics, hem of skirts, tops etc.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Equipment Used in Apparel Manufacturing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Industrial Lockstitch Sewing Machine- commonly used for simple construction.</a:t>
            </a:r>
          </a:p>
          <a:p>
            <a:pPr marL="742950" indent="-742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Blind Hem Machine- used for hemming.</a:t>
            </a:r>
          </a:p>
          <a:p>
            <a:pPr marL="742950" indent="-742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err="1" smtClean="0"/>
              <a:t>Flatlock</a:t>
            </a:r>
            <a:r>
              <a:rPr lang="en-US" dirty="0" smtClean="0"/>
              <a:t> Machine-used for seaming knit fabrics. </a:t>
            </a:r>
          </a:p>
          <a:p>
            <a:pPr marL="742950" indent="-742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Overlock Machine-great for knit fabric construction.</a:t>
            </a:r>
          </a:p>
          <a:p>
            <a:pPr marL="742950" indent="-742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Buttonhole </a:t>
            </a:r>
            <a:r>
              <a:rPr lang="en-US" dirty="0" smtClean="0"/>
              <a:t>Machine – used for making buttonholes</a:t>
            </a:r>
            <a:endParaRPr lang="en-US" dirty="0" smtClean="0"/>
          </a:p>
          <a:p>
            <a:pPr marL="742950" indent="-742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Embroidery </a:t>
            </a:r>
            <a:r>
              <a:rPr lang="en-US" dirty="0" smtClean="0"/>
              <a:t>Machine – used for embroidery and monogramming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wingmachinesplus.com/media/products/singer/20u109/machine/20u_front_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2552700" cy="340798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defRPr/>
            </a:pPr>
            <a:r>
              <a:rPr lang="en-US" dirty="0" smtClean="0"/>
              <a:t>             Single/Multi </a:t>
            </a:r>
            <a:r>
              <a:rPr lang="en-US" dirty="0"/>
              <a:t>N</a:t>
            </a:r>
            <a:r>
              <a:rPr lang="en-US" dirty="0" smtClean="0"/>
              <a:t>eedle </a:t>
            </a:r>
            <a:r>
              <a:rPr lang="en-US" dirty="0"/>
              <a:t>I</a:t>
            </a:r>
            <a:r>
              <a:rPr lang="en-US" dirty="0" smtClean="0"/>
              <a:t>ndustrial </a:t>
            </a:r>
            <a:r>
              <a:rPr lang="en-US" dirty="0"/>
              <a:t>L</a:t>
            </a:r>
            <a:r>
              <a:rPr lang="en-US" dirty="0" smtClean="0"/>
              <a:t>ockstitch Sewing </a:t>
            </a:r>
            <a:r>
              <a:rPr lang="en-US" dirty="0"/>
              <a:t>Machine</a:t>
            </a:r>
          </a:p>
        </p:txBody>
      </p:sp>
      <p:pic>
        <p:nvPicPr>
          <p:cNvPr id="2" name="Picture 2" descr="http://goldstartool.com/images/D/gs-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486150" cy="23241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943600" y="3810000"/>
            <a:ext cx="225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ts val="1200"/>
              </a:spcBef>
              <a:defRPr/>
            </a:pPr>
            <a:r>
              <a:rPr lang="en-US" dirty="0" smtClean="0"/>
              <a:t>Blind Hem Machine</a:t>
            </a:r>
          </a:p>
        </p:txBody>
      </p:sp>
      <p:pic>
        <p:nvPicPr>
          <p:cNvPr id="1028" name="Picture 4" descr="http://www.kapilsewingmachine.com/images/Overlock_3_Interl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267200"/>
            <a:ext cx="2202016" cy="20478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800600" y="632460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ts val="1200"/>
              </a:spcBef>
              <a:defRPr/>
            </a:pPr>
            <a:r>
              <a:rPr lang="en-US" dirty="0" err="1" smtClean="0"/>
              <a:t>Flatlock</a:t>
            </a:r>
            <a:r>
              <a:rPr lang="en-US" dirty="0" smtClean="0"/>
              <a:t> Machine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20000" cy="737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Machines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cx.images-amazon.com/images/I/51uNB1Zab7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3369811" cy="25812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371600" y="3352800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ts val="1200"/>
              </a:spcBef>
              <a:defRPr/>
            </a:pPr>
            <a:r>
              <a:rPr lang="en-US" dirty="0" smtClean="0"/>
              <a:t>Overlock Machine</a:t>
            </a:r>
          </a:p>
        </p:txBody>
      </p:sp>
      <p:pic>
        <p:nvPicPr>
          <p:cNvPr id="16388" name="Picture 4" descr="http://en.hobosewing.com/imageRepository/54e1a50d-75d4-495d-8bc3-e0748c750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2800350" cy="28003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953000" y="426720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ts val="1200"/>
              </a:spcBef>
              <a:defRPr/>
            </a:pPr>
            <a:r>
              <a:rPr lang="en-US" dirty="0" smtClean="0"/>
              <a:t>Buttonhole Machine</a:t>
            </a:r>
          </a:p>
        </p:txBody>
      </p:sp>
      <p:pic>
        <p:nvPicPr>
          <p:cNvPr id="16390" name="Picture 6" descr="http://www.icanhelpsew.com/2425-thickbox/babylock-endurance-industrial-embroidery-mach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2571750" cy="25717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810000" y="6019800"/>
            <a:ext cx="244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ts val="1200"/>
              </a:spcBef>
              <a:defRPr/>
            </a:pPr>
            <a:r>
              <a:rPr lang="en-US" dirty="0" smtClean="0"/>
              <a:t>Embroidery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Sewing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sewing machines can sew faster than home sewing machines.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Industrial machines sew up to 6500 stitches per minute (SPI). A home sewing machine sews 250 to 1000 (SPI).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to Consider Before Garment Construction…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Prior to sewing fashion professionals must understand basic machine and equipment changes need to be made based on the design and fabrication they are working with.  </a:t>
            </a:r>
          </a:p>
          <a:p>
            <a:pPr>
              <a:buNone/>
            </a:pPr>
            <a:r>
              <a:rPr lang="en-US" dirty="0" smtClean="0"/>
              <a:t>Consider…</a:t>
            </a:r>
          </a:p>
          <a:p>
            <a:r>
              <a:rPr lang="en-US" dirty="0" smtClean="0"/>
              <a:t>Stitches per inch</a:t>
            </a:r>
          </a:p>
          <a:p>
            <a:r>
              <a:rPr lang="en-US" dirty="0" smtClean="0"/>
              <a:t>Needle selection</a:t>
            </a:r>
          </a:p>
          <a:p>
            <a:r>
              <a:rPr lang="en-US" dirty="0" smtClean="0"/>
              <a:t>Thread selection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(SPI)Stitches Per Inch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535363"/>
          </a:xfrm>
        </p:spPr>
        <p:txBody>
          <a:bodyPr/>
          <a:lstStyle/>
          <a:p>
            <a:r>
              <a:rPr lang="en-US" dirty="0" smtClean="0"/>
              <a:t>View Link for to see a chart of industry recommended SPI for various garments.  Link:  </a:t>
            </a:r>
            <a:r>
              <a:rPr lang="en-US" dirty="0" smtClean="0">
                <a:hlinkClick r:id="rId2"/>
              </a:rPr>
              <a:t>http://www.amefird.com/wp-content/uploads/2010/01/Selecting-the-right-SPI-2-5-10.pdf</a:t>
            </a:r>
            <a:endParaRPr lang="en-US" dirty="0"/>
          </a:p>
        </p:txBody>
      </p:sp>
      <p:sp>
        <p:nvSpPr>
          <p:cNvPr id="1026" name="AutoShape 2" descr="data:image/jpeg;base64,/9j/4AAQSkZJRgABAQAAAQABAAD/2wCEAAkGBhQSERUUExQVFRUWGBcYFxcYGBgcHhgbGx0YHxggHxkbGyYfGCElGx0aHzEiIycqLCwsGCAxNTAqNSYrLCkBCQoKDgwOFw8PGikYFBwpKSkpKSkpKSkpKSkpKSkpKSkpKSkpKSksKSkpKSkpLCkpKSkpLCkpKSwpKSkpKSkpKf/AABEIAKABIAMBIgACEQEDEQH/xAAcAAAABwEBAAAAAAAAAAAAAAAAAQIDBAYHBQj/xABHEAACAQMDAgQEAwQGBwYHAAABAhEDEiEABDEiQQUGE1EHMmFxFIGRCCNCoTNDUlNiwRUXJDTR4fBEZHKCkrEYJWODotLj/8QAGAEBAQEBAQAAAAAAAAAAAAAAAAECAwT/xAAfEQEBAQACAQUBAAAAAAAAAAAAARECEiEDEzFRYUH/2gAMAwEAAhEDEQA/ANG87edv9H+iBTFV6zOApqemAqAFjdYw/iAjuSNVqn8aIcpV2voMACfUrGFFt2baJacjAU89tRPjzbGzvUsl1UFhgrJocdiSLoBxj6azTbSR1J61JmIYgKaqib2CsRKtYnPyiIxOpasjUtz8bGpPbW2RQSASK4blQwA/dgEwRiRGZ4gq3/xpalkbMVKZusqpXNr2DqImgCAGxkDjWV7V6jM60DchLU127kMbWEuQD0BgoguCD7ajbWvbLIzBy6/ujJR1+cz7qGCi1hnU1caxV+OIglNoWA968EDoBLD0jAua0QTMTpVL433kins7m7Ka4DOSVACgUjLEk4mYUnWUWmi73h6O4psrqAoABEuQw5DElbR8o02aq31PVDXgG1kIm/LZzDSzLJXIHGptMaqPjwMg7SGuCgGviZhpJo4j7afX42kOFq7I0/kYk1pCo3Dn91MEZEAzrLfFKtQLT9QCogpgUagEAhZAyIlVdshhkj20097JUZJehTIaWg2+pNNCfZiBiMCdNpjUm+OREFtkwQtFwrTMiRH7rJiDE6eb4y1bDUXYepT6heu4kGxQXMeiCFWYLERPvrMdnQ9UVBSIAHStBjc1QvINhItDKguuMEBjGkeH1UVHK1HpVulIzY6NJqXRlVttW0zOJ02mNTqfGoEKaO2FUt/B6xFRcqOpRRIyxgBWJPOO0V/jx2Gz67rQhrROQIn0TkGZBiI51li3bctPqU61MrZDAWEZMkZkSuVPY/bXP8RYky4V8Wh1/jgyxn+My3JyeNNpj0h5G88HxCg1Y0PRCuUAL3TCqSZsWPmA/XVi/G/T+f8Ay1X/ACr4ONps6NEXdKCbuZOTP2mMe2urOvLz9blvh3npzPKX+O+n89Ab76fz1FGiLf8AX/R1n3ua+3xTDvvp/PRDfT2/n/y1DB/6zoFvrp73L7Pb4pf+kP8ADov9In+z/P8A5aizpP56nvc19vimf6Q/w/z/AOWh/pH/AA/z/wCWoUx9NFOnvcz2+KL5s83HZbV9x6V9hWVvt+ZgszY0QSO2qJ/r/PfYx9fxGP19H3xq8eYPDBuNpXoHPqUnUfeCV/8AyA15u2e4KQQfTwGYPlGtkqCkdQkRnE69Hp+peU8uXPhJ8NcX49MbY2M3TgbiSImZHoYwJ0k/H8WgjaAnPT+IP5Z9CM6yGq0LlSCboZTyenB7YnIEfNGi/EwCLFdeZjqABkiQZ4GT+muu1z8Nef8AaAtYq2ygg4I3AIOYn+iGP10lv2g4AI2QI+m44xPHoayCoQAQZDTweBH85nSWJ6ZEAknB5Exx24PGrpjX/wD4hv8AuX67j7f/AEfqf00dX9oJlidhAb5T+I554/cfQ6yBK2RHUFkhWnucj2x30A4UiQ6dGLZzIJHzHg44xEwNNMa8v7Q8/wDYhxOdx/8Aw0R/aIjnYkD3/Efr/U6x7cr1YIfEBlkA49sH6aOtUW5bVNODwSWiCeCft3PM6ajYz+0IORswfvuI5Mf3GhuPj+9P5vDiMA/7x2Ikf1HtnWO1GJIJsMKF+WOxyQAJMk5+06VWgWSpTBz7gGODg501cjX6X7QdzAfggCcZ3Hvgf1Pv/KdXH4e/EA+JmsDt/QNH0/6y+b/U/wACxFn157a84MhqsqqQxJtEgDLEzkfTJJ7TrZfgTb63iFhlQduA39sD1xcB2DZP56FkwPj2snZiQP8AeOfc+gPygE51kohiQ3SwkSB0wSFkgZtsB4Emda18e6bMNoAt2K5+s/uFERk5bgTrI9u5VgqiScBGE9Xy5WMmSSBq0h6rTgrdJX+0veSLSTEcBiBgxpxqBANUj1FJQM4PUt7GAx/hqMiYGQNK21Q03U0pFRQVKVAphpCj5zaxyxN0WnTVEJcEBCN1KzM/TnAEgdOJk97hrKhuqBBU3CtAvcdXSTl0bAJIAWSD9jpyiVUhkAqAKHdasBS2bog5UdP+InSdvZW9MOBSBeKlVgxUBotlRgBQJgETph6pLwxnLMzhbmg4k8YwCBEjQSae4+eyo1MELchzeywQAOD+8JIVuI1HdS7kAKhEKRkXOCBnJtY5JPA+mn220SWIqgw7PTJLDBJBLcZYSSI4AONA0lRlIK1wwBIAYG4iCpHzAhmiBN1s6AJRBdkqAAqWUkRC8AGAIKrBOInTwBVyaoNSkSAagGYLAypP9ZYvSDxOoNCgbjbysYcAEnAiBIJliQMRHvp8lepkf0iBcKbFuqTaFVu4sJJZv8WlA3tVgEAcVtujXincYW4lnXgQ1oAZhie51P8Ah14ONz4hRQjoU+pUU8W0+qPtfaM5zOuNu3FR7mUUWqEsSAVSGOAqx0IFwAJnWk/A/wANZqm43LCAFWkpjlmN75jsLdZtzivGbWtnRaB0StrwXy9eDGi0NJJ9tQwoY/6OiYaTOhoYINoydEDoo/XQHOhbpJ0qdEKQwdeevNHhw2+/3dJWUBanSj91exlCmMQKhPaADr0HP01kPxm2dm8o1yA1OrTAIP8Aapkznt0kccmNej0b/HPnFE3FO0sXRqZaGW2LYkk4nuBiDxnUN9ubZgMpxI5XAJx7gNz99SUqtTBW9lYFpQ/LBABIyRcZIkrx+emWQSFVTEwWTN0sYgdzaIiPqden4cAqVZwGLAXFQ3Pzce0wATxpt8Ecr0ifuZIOcCR29hp6rX7Na46eRa0BcAtyAJg5yV0xTm0xMdz9OBic9xqoIpIwFYwOO2O32P66IFYY3OrW9IwQcgAE8gRP8tKrJBEj2xkGP8tD0YEkEcEEEexJx75H2jQElEgE45iJzwTPtGI/PSqhX04HqeqWMgkWFbcY5uk/odCq2AlqtzkAKZMDJMGMcHjnGhUIuI6gAekfNGVnOAe/GgbWoRCi0n3iIkye2c++iqMQO6mBOeeTOTolyZhZ+8djk/8AXOnVVlUnqUdXaciJBM/XPsNUSaTEKzCqoYA9LSCw+WBA5IPEjAOtU/Z6Gd7iP92OPb/aI1kaEkAQrD/yqYumJkHMc9hrXv2fFAO8gESu1JB9/wDaM8cHEfbSF+C/j+wB2UmM7g3DkR6HA+8Ge0aynd7gFmLMKhAFrrImBAmfb+etV/aCWfwR4/3jMT/cax5aB9pExIj/AKHv+elInbiqIsBDoCSHttYkrAkmTaDmCcx9dMvUCmwglAZAbpOVADTzx2403ta5XIhhwcA84ETjRbiTzk4EzJjtqBwV+UDQpklSYEibfoSF7+51Ipi0kgshKgWkkhw4+W7gdIkg865tPAMAcaUu5cAqD0mZHse54wYAz9dU1KqVTJaYeQ2ALQMngcD5QBxzp41k5MrUuvNRW4mTwIAMkZkR+WufSqkSeJ59iB2/WNK9U2npOe84iciO/bB41FTds4uuqK7CCzFMsBEmTGOpsk/lqNXlmOfUCD3iVAxzkAE/KP8APSBXMGARcIJBIkRkH6cY4xxpis5MCBgRgRPJzHJzzoiSX5VHvQCeoQcADAk8TAUa9E+QPBfwvh9GmRa5BqOPZn6iD7wCB+WsI8j+E/i99t6LfKXBb/w0wXI/OI/PXpe7XD1rkd/TgtJOlMNJjXkdw0knRnRFI0BTow2m2JOhJ0Dk6STpDHGhOiUonQGiB0YOiDB1nnxt2t2zoPbNtYrPEeohg/qkfnrQwPfVd+Inhv4jwzcriVQVV+9Mhu3+EH9ddPTucozynh5/p+oEMTa/TJEggZgHPBA40TVFsGCKlxJYN2iALcQZyTP/ALac2irdaWRJEhmLAJzzAMyPp31GqYNvYAcwciZIPt317Xm+DjVXZCYDAMRcV7sBPVycDTK9oge31Izwfvp5KAC3EhpBNqtBEcEiIPuNHTqC0wQfZWxyQOk+8ZM+x1QivUun5hOIMkR9/v240e4ZmJwAZBJH0xx24/loPQdChYeneodC3DKT0kfQxjRUaeJKnAyy++Tme8/ynQIR5zgnEg9xnM6d223IRXIZQSwVx2sEsPfEj9dJ/DErChXEXGIBkwsHuckAAe86k7gD1CEmiJssZnNmQrAtyRMsZA9u2gZp7lbbCiuJOcK2bR83PbE6cq07QpUutwJN69OWEAEHqX6kZjS22Pphi9O4MqlaiPhQz94BywBUBgImdPeG1HUhqLrUhQTTrKLTarM3SzFHVIJnuTxoIVhe0FAbacRTwYFxlu7GASSeBrW/2eUj8bJkxtpERGK0fSMn9NZRuLFOEqUXCqpBJIJKGWJwVLTMCQB78a174CzdvZdamdvDiZMCsBMgGIECfrqxKd+OiBvwgLWsfXtn5SSduDJ/hiZn6fXWW1dqpV/WVqLtYUAAFMKeSV+e0rBFvvrVvjkht2rGnfTBqq5/sljRtjuDAaMETz21km53a/V0ViBec01LYAIzNijOQJEDUqz4I322dWAqKEuCm5YiDwQBgm3MCD76Qdm0eqyt6d9hdfc5IH+K0HnGunT217WbZL7wP3J6mDOSISTDm0Alokaa8PeGik3puy2ENFreoWDC4jpSwxnJPfU8qirswZsX1QEvYoSCgi5pxyBAYwRojTEEUzf0S19siILQZ+gAOCZOpfh1dLhcxoNaBf1Ra2ZdYJiLQAuDydNXXH1Kysyu0tUUgG75mA4W7EZEAHGdQRaW3FzI5WkczeCbcTGMjFun6dAK8VJEKGhbWklZXvHtOkVUnCt6oRA7EKRacFxJyQGwTp4sDIpAiUmorQflhmIJjpLDAwfqdaVHoYOSQD8xp5EGJEfeM6bXa59xxjmMSY7e2pVOosYvSpKzMWEKCcyCbi1uOIOj3DWO1OqvpupANhyCoa7ANpLErmftoYsvwa2//wAzExK0a35HoH8pI1uZGsK+H3iI2/iVC4owYGh6inEuCcd/nKrLCZGNbju64RSzGFUMWJ4AEkk/kDry+tNx14+DmkHWWL8Yajk2UaUE9CsWDMLiI+aAQIJ450dL40EHq2ojvDkYx99Y9q/xrvGozpLaz5fjFRBN+3rAD2KHkXDmO2pf+tja23GnWCyBdCMJM4IDTOD+mp7dXvF0A0CdVXwn4kbTcVko02a+obVJWATB56jHEfc6sm93a0qbVKjWogLMx7Aax1q9ocA+ui1xafnrYn/tVMf+v/8AXT6ebNm2F3NMn2k/8NOtO0dQHRg6gr47tzxWp592An9Y1Jo1lb5WVvsQf89TKaf0a0gwKsMMCpHuCCD/ACOk26Wq8fU61x+Uvw8x+I7b0alWkTmm9SnnMlTYIPMwJ/TRPRCwXRqYZQVKnDLcVuhu3SRgiSOe2ur5mf19zXqqy1A243BVMghA7MG7C0iYEyTqDS3JWm9NWenc11SkRKEqCUwc33XciB7517nn/qHVAwWEr05XEzLfXq7HHbRVSGUEuD6aqoBBBjnsIIBnJM50/udp6YBq07Q4eHUwG4UxMhgGBOIJmNOPtBmpipT+ZyIDhS1q3dgxHAEgTqxnDFWxINMOsKL1qQRcFzgACMi2fedFQ3LU2b0yyEqaZKz1AgXA94Pcj31K2dA1qgVChAaUSockEnBYRwFEmRzjTL7pThIpKxNy8pDNzmSBIUzJJA0MR3q3Ney2kFOqmAqiDEhRiYEDjOdFULNDGKnUqwx6jJZ4OZI4k/WJ05Tp2wagYK+ZUjMgleSRnn7TjR7fw8kdIWoBTZmgHoAAuJ4wCfzP01TAoV1CMAz05txkrKrme5aTjGDGnvFASxYrSKI1OmatEWqYXFqwASVuJYjJGdMV6t38RYAvbeBdm0QWHJj9I03QqlaitJSGkFY94JHbH8+NQFXqLLBGay4kLUyYFtkkYJj21sH7Pu2cDeVGS1aho2nsbTXBtyePrrIBRNSobYc5wcM0liZ9zySZxIGtZ/Z3Uf7bHttvf/vHY61Ero/HLbORtXQstvrrcCwAv9EQXHyyoY/lrO18sbirRasaFRe6MqwhA5NqiV6QCLRk8860P46bxkXapcwRzVLAZBtNGCVkBoBbB1TvD/iDv1Ho0HaqsNbIucKoJYzBIFomMwDE41z53lvhePwrlfcPVADUwbSQaqq0km0dbD5gADC47aUt9VSXQvSRiDUgB5cjLMCCxgC1WkDjXa8C+Im625b0nUrUdqj3qpMscdUXNxOMaleD+fU2tO6nt6D13Zi7MrXLPsxnBkYEfnqbfprFTp0TcSgNSmDIUsoaC0DAOGKqASvAB0+SVkUL6b1AyVUYgAhmwo91CxNxzB1Ydn5vqbStVqNs6X4msRVDuCBTBBtKpEAHJ6YmO+l+IefzuatGrutvSrrTQmxCU+bHU0MTFrG0iMz7aXly+hWHCnq/eU6hYNkBVVTLPgGRDQFAgRzohUkj1lbrIIcZKxliBNrEhlktxPI1cfHviBRq7Y0U29BQySCqm6j/AGgCyi5rR8wjXS8G3fg9Oi1I0qr1WVrhWHpnIkre0BBkD6gd9Z7X+wZyu4ODUDMpMSWBaAQzWtyk8Fj7405Rpn0yyuhk2ejm+229mAItsEHgzOrHsKPhVUq1d9xSdy5YBDaJYlMj/AVEAdtR/L1HwuCd5UrkAuEWnTYAgksGZ1klj7dgNb7CutwTBVxb0x83eSZwflIH3Orj4z5/rVPDW2le5dwGCF1iKiIJhmB+YsFDEciffXP2tHw38Q7VKtYUFPSQjM1QHI7mwACLu4xjU3xLaeFO9JNvVqUkFzVmqB2OIgKhOCc/fjtqdvxVZ3e5IWHVXS1xTdTaenAOIJUEzawFxM5jSWotazUhfTUMYeJS4mmCQP4+4tuge0atfi1LwintaiUzuPxKxYXVkMggknsAAZ/TURvCvDRQLPvnbc/OWWmzLyTbP1Y/OeM6dvxFdKgKGRjIU+qrY6ptAUEwZByTxnTYqgAEdLyx7WkH5QByBMg8jnVn8u+E7Sol263KQAHdVVvUUICpBcjC5kwDJjSanlwVatWhsatKtQNhuqGmjhgHKKrVIaA0A283ZGr3g4Nfd1ARXsZXSorhwAAWm8THTMAQoiAdaT8UvMAq7DalTK7lkqG05KqoaP8A1GPYW6pe68s16DpQp16NX1Cx9NKqsFdQQSyzaGgkAn2+mj8weTN3Ro+tVpNTpiKaLeGCK0WqvUxEm4mP89Z3isuRXhSvUkFYBAt/i5JxjIAXJ54+miaRgSrQtytw0SQc9jIgEfXXd3vlDdjbtuau3ZEAkvIXBsAJTuBHYZuOpWz8jeIbwCo1J6iHh6jWuQGHDNnIEZkARGt9oyrHpDM9DCYPYkACPoS0z20usjwpZSAwkFYyoNvC4H2MHXT8N8v7upVqU6dFqtjhXUgESjGVJJggERg5/PUTd+CVtvVFOoj0ahggMDJxyIGZYCOwxrNsJHc+G2/FLxOjL9NYVaIkmRMFLgSR1OE1pfxA8yDb7f00dUq1j6SMxwgbFRzGYVZAPuR7HWVjyduaFH1q9CpSWnY61QJKRNsqIkFrOo8Rpo+D+IeIX7n0nr3YLkSTAI6QfYEwFxIPOs2cbdblsmOYa0kGrT+aBekXQWyQoIVjCkAEYH66do71gaioBVpO4WKoDPaGLQG5plgouKHR+H+H7i+dutb1lLhkRHLLaqg5AySSwiARA0xvKDkBPQIrJKtaGkgAKgKW4PucFpJ108MWliw1FNJjTm1itWCt3UxGJ6AQoUOCTInB1Eq0mpkghldWgEEcgdUFTBywyDiPrqZu6DUnsqKSl5YXIUdlmLiWFygqBAMxI9tFuhBFSneqzKpUBYDqWFDMLXkQSYHEHnTfKlUKNq+tUpLWpkFFg2/IuDCm+0TmQAxAzpvc0kHVSeQSwCVQCygAKpwLCTexAHEH6aZNNWljKMcgjKsWYknHyBV4UT+Wliv6rKjrfjJRQXjLMZHztA78Aaf1NIdbGKi6i6yD1NEgBYmZH8UkEjkaIHJuUk9Kh0wBnmBhiVBAH2n304zPTIQSykKzpUS2Cpui05gN7QDJ0Vak9MhwHTmDnm3qg9icdPb31fARtywuVbagYoCIBY5LwCepR2JB9xpmmqwSSyMIxkhhDEzmQcrA+s6lfgKjC70WYSzF6YJwAAJtBACxPYmc86ZW8pYcqCzqMXXMVWY5JgCBnE/fV2JhW6fJvVSQAqukAdKwo4gjqknBnGtY/Z/p53zBgwJ24B4ML68Er25x9jrImS09PM5QjgXCOfm4EyO2te/Z+YRu+gK3+zkkH5gTuIx/DGRqpUn44zdswpCkjcKJIA6vQBknCiDk/wDHWX1adzy4FG+LQshYYhfmBNi2ZPM/nrV/jNtFqvsqb1KdMN+IF1Q2qMUeqYPBjHBnVI8W8k/0KUN1T3Qq1DTUJMqYyTgiAB7iMaxyuVrj8Kpua9/UQOmFLIIUwAElQABhZ9zzo23BIKuBEoS9ssLQUQTiBABt1b/HPIdbw8LUFWhUZmtFDLsWcFRCsgDkKSZMH21I3XwgrptjW9SkhsZmpsW6QBIUG35h1AzOQM502Ko+9qH+BzUpyQoM3BUaEuyQDaTFpMCR20T7YEwQaZJ4cHoVvkBnqAtkyRmANW3Y/C/d7lPVCU6VwBXJWVgAFVyOr5pkTPadRfEPBN4q21qXqFqjIrnNVSgCqCQSwFuQpkcanfj/ABMcTfI7sDVQBqoDKVCgEGxRKLIi1DAgGTOm6teSzOTUZ1hWuJPzC0mczavB4BGn97sa1FwhSolxDU0YZJkopGBJkx2GleI+B1qNMVGpVqVzEC5SFJjpCkmST1zP0idO0EVSYexlZSCoV4u6zBiZBYAAyD0zzokaH6XKkzIIgdRj69NhyTzGpninhtTpdqUAqCj0ktRlQWKYgAC4ZJhiZxGjXYV6tJCKfrA3VPUBJcIgCAM2SFkYWO2nZTFQozA1AaTnrmOlrmkdAxTUKDFgMk5A0zToEI7NTYg2j1FJIVmhyJAhmtnB45nGlVNuzAokmSbltMrEqmRyYJ440ihuHRiisVklSGJgAwDIjAs5kTpv6JG33FSx0WyotQQbgCyj52tY/J8olgc8Z1F2zgW2uUkC68dM9RExMiLYBGSdHVSGPqAqGbJVcciYQwD0zCgjt76XuK+UBtqKCxHAfr5DNBMgIPcLOCdXQusVwShRpUXA4mCzkxPVlcDj6Rphza0mJBm5eqD8xyDk55551MSpMii5N1NaZpsomahIYU5JBEAdeDGoVFCGFr2MykGYgBiVjjC2EzI08Icp7iRfUUVIBmCA11vzGAWYAkSTz76J9+5UL6j1FBEIS2GtGQskLDEjHccaKgaZCKwalBJaplpBJtlf4YiBHzXSeI006ky1QSC1zFSJEyftMdoxGnU2n914lX6qTVawGQ1Oo78i2eljzd7jEalVvEN2QAa1ewFQSKtRlXNq8MREjjvqClZmYi31byGbu5tLMes9Q7kkH+emNtumQAqxFpDAe5GV+h54Or1n0m12vD/Ne5ooUpV2VC2SIvLMcnOTgTz9zqRtPPFYbobhoruJCmsFJUTJtkdBIE4HJxrgU0UEGqGAIYhltMgCMA4i4ZPOnKlOo4u6W6WkgC5VpwssI4iOfprPXj9Lrt+YfOe/rXrXqPTVoBolYADQQsACcRPP151I2nxK3tNFp+qq01UD9zTpgqLT9MEd54zqt7Ko5EKb2e5SrAEw5QSsz1fXEBSdIdAGZQGRhcImQMgEe8ABsyZxpOE+jXW8H87bzbljTrwWLvUuAl2b5jJyTgRP399SPDPOW72rGqr5qmWerTFRnYKLus/cYBxrgucPgOFBh1EAG4AE47xAB99SNunqK1tQAqOmnUnrNQhSFiVB7km3V6w12fFfOVfcV6VevTpVmohgIWVIw2VXsPqI11PGviXU3G0qUnp7ZlqGwItwdF5uUEWxOAQZmMY1Uq9FkIZkeiXVnSPleXAkZwgEjBMwPfTG5YvLul09TMuLb2JnGJMQBGM41npF1ePCfOmz2VILT2F1eSGesQcj5iGtJJk8C3HfUbwjz7SoV6u6qbJWrVIVLSqU1t5gWHJMSw9vrqobbbtU9NKc1CTApHkFmHSs4BMAyCMA6UlNi4pr0s72MrkWg3CBniDyTq9IatfmTzhT3m6pbittA1GmsWI8F5iLmtuIugAEZznSfMXngbmi9CjR29DbmFVbf3gzm1oEMcEgduTqr0aYNZfVJoh2uZlW61ZaWUTwMxBzGntyFDU16dxKp/RXKwVWLEE2zcRMkgwIzrN4yUlWo/EytQpKm221KiihQZF4IM8mAAW5zk51B8n+YqW2cOuySvV6uu8kgtcQFp2ngSJAx7gDXBG5hopO3ptY7LVgKXRSxlQSrgGQpOTPbQcrSqqrpUoNTpgEoSWJtYgwzCLpAwYAOrOEw13915xXcVxV3O1o1lCKAlP90SQS83QSQCCCO+tV+FnmDbbpa3obUbVk9K9RHUGv9M3WqTgMcjv3nWC7isz/ADANagUFIXKoYmBk/wBonmOdaz8A4u3pDFgfw2TM8Vxx2/4DVnCbsS3wd+Oe6KPsmBgxuY6Q0mKFuD9Tz21kdZiCAINhiVJg8f5zLczPOtg+OFO47RfUWnI3E3zaR+5MGAe4Uce+skautrHIZiJUBbChljPViMQsREzrd8pEeq7SeCMmQMYgT9BMfWRqRu6rVJN7VAOCSCwVIAmSYnsBzpNKqoCmHpsSAzLBEASenEtJAxgYxpFKkFMlVqKWBlWIJ6QWA7j5smO2NTIp9/F3KkLUqhGJlC7FQBwPYm76YnTm08arUbnp1a1JmxKMYYqJAMmSZzOY7ajU6hQiIJXFjiZMdQg9p+vbQYA4wgCknkhmEEiMiSYAAxp1g7b+bNw+6SrXr1SaKlfUphSVUgZW4W5MSTBP30dXzlu3am9SuNwKZNW2oMAhYMrgERx3kEjnVdq1TkTbMXZMEfMJ7Y6REQI05XpNaDhl4uU5JMuwI5YgH5iI1Lxi6se6+Ie9Y43NRcdSsFtEggwAvecKR3Ge+pf+sTd09slNQu3QD0w9NMNCxktILTAJHEGNVEIzw16lpUBSeozliPoIALSD20n1QRFzDAFhMiZlh9IMadeP0kru+H+bt7t6LU9vWC00xdTVQM/xXATbcYE899ITzPuEqNuUrLUr1JU3IrVAMBT1LaCe1p4Xga4oBhWtKgAKWGZLdQnJE/QRx2nQ9DpkMGtK/K2MgkxMEEZB+sRpOM+jXX8U85bivVWrVe9qV3ppUVWAkgMALY7SZHERp3xTz1Vr0fTenQUQSTTo01LduYlRg8ZOq9ab8qCwEw4AnB5B5Hcflp3b4Kj5TIyRI4J+s9XtxdxpeMNWLbedHpqCdtsqkoOtqCkgcC4g8xGNH4X41tPSZKmzNZne8/vFSCPlVYW/gnE5+uq5RXouZGALgXgYBAlhxBMGecad3aMEkFHVQgLriC0mOxYxIJjEc6z0g7aeM7EV2f8AD1Fo2MnoKytLGQSXqZBzEDIIkERpXiniPhtT01obettSGtqsGulIIIAuImeZAH31wa1NCrMhItFMWuAGkkl7QoPQI5weoaiVFwAZBABg9+TIgY9vz1ehq2eO77wo0rNvt9x6oAiszAKYgE2XEGQCOBzp/ab7wmnSAqU9zuiBzcqKsmTy6kGRMie321SKp4kRIBOZkiSPtgj9NOVhlcowAUSuBwJBGDIP6nTp+mu74XV8OBZq34nLNFNQltkyoZpBIx2576PxHxLYtuQaVLcUNvb1qrqXYzIgkwAROLu2uKyQRDFW6rruwAEZ9zEZ4J0GpgHrkfMemObcADiJifpOnX9NWfxql4Wac7b1xUDop9SAhDSWmOqQO476lJ5c8LFByPETUrCnKqEIRiJIHVTuIk8Ag6o9XgTBwM/kIEYx2/LnS9ulxZQAe3VE5IGPqP8A21en6asnlvYeHPTndbipTqyIp00JIjMklYPHbsBp7ZeWtnUqu53VFNsrgK1SRUYRJFq8AknJ9tVmvCsQwsK4tDXCe2Z4jv8AbTNelDGIYC6Cs9hjHsNZ6X7NXLzF4RtUWjS2m9Wv6pVXDRalpJUh7ZVbp6ZzI11N35L2O2Qk+IrR3K05VFNy3BeSSC3VJPOJxrOqKl2gMDIbDEDCiRJODP8A76Ky72BIPuSTGBPuYjVzl9mxa/Lfkncb2Cq0kQUwA5hQAJAHSCWOTNwMhY1M3/kLcPuxtaFUV/TpqysXlaatdjHADmcDkidUf0cEnjhSOJgGDPYDmPfT4uy6tHI5tIAAzEY5ER7aZy+zYt3jfkvd+G+mxamKbcS3qKKgptyrJEtwuDmAY0xV8kb1KIrptqlOFJLI8EC0A9F1wnMnvntqv7vfuzAirUNpYoHZi6AAGbuOfr+Wpe882b3KvXrRxDuxwQJHMHnWc5Gl+G+U93uUD0ts9RXBErAysKZII4IBHvpXl/yzuN4Sm3U1CGIcMISmIhSWmLu2MjtxqPtPMm4pr6P4muqLIVFc24OMAxaP56QPG66IKQrOKVzz6TlbhdDE57/wyONanZXXo+Qdy2+bZhQlSC5ZXNiqQLciSBMg986134Z+TX8PO4D1adT1DTPSIYEepJbvmRH/AIfrrAK3iLXM6O0HEOZuQEQpIw8Dn7a1f9n0Z3pIAk0JiB/f8DsM4++k7W/LNsxK+Ot3+yQoaRXBGJiaBweR8sSOJ1k6oKhZkCgXdNMtJ65wD3wBJ1q/x2RD+EDNaSK4XHMnbgyeVAEmQO0ay/f7m8AVAJCmx6SKLwBZTEAiBIPURcfbW78kngzudqC7lR6ZDLbRYkwG9i3KwASx+b66PeFb5rKabsZYgCLiWYm3iLWWFUgL7aKs5YSwL9EBgzSokLTu5gLFqqeZ01RqsHNjqckC/uGMEZkE25JkRqKG4rs4AJDKq24xEm4xOYJP1nSNrTMkGJBUWExcOSMwF+UexzjUzc7UNDmm1K7reoFJQmo804CrFIW3QsmYwO+nNxuLkb1bahaW9QEX3kWpfImBbJQ8Y99EqN+Cl4AtLGQnAteSIJmABAk6P8KohaivQZlkM6kq1zi0kGCiBQxkXTHGmqgLEliXgQGzOelAR2A4C6m1KjimArrUEsbGEshAsGDyeo2qpPHY6nlTe9TDU4SqqMwWsgIuLwqXMRdHTIUjvqOD0oZDquQnBF5giMFpgZnGna9P0yAL6dUYZXWCpAGQZkGc5GPfSVQZVlLEFiXVyZABAycW3FTP0OdDDG5qIzXKBTDHCySqgwB1GTiTJzo6m2a4iy9mn0ypBnICm0donpMEzxo91UVWYI3qoCQC6wSI5sk25JxOlpVtZXpF6UW5BbBAhzeMgz2zGqhDXPUBJNQyBDN1MekQSxmcQP7Oiqt1MF46umfllogNPtEtj5TpbrmYvVbiWQgkxkljEnLLLEZ4HfTfrEJYLWWAxlADKgfcgSflHMTqrh+vWSOj1Ew1yg4DEkQDdKrGCTM6bqLJMj3JKzEYUSOwHaObtJqUgXMdAtE3dyFHOPeY0mqxJJtti1cTFw+b7mMxqIXWLOLR1gtzEuW+VZMFs4IGdIrAhCoDQCRaSQQcD7Az+kae2qkkMVYIpRb6amAQGYcQLz7yCAJ03uHZ1Ukhhx0nIJuJHueCSYOqiNUZYXDXdV8kAQSLQv8A5QZnnGjorLAAFpI+XnnsB8x7RpPpYktJBAgg5xIPsRgD8xp2isENBXqHUvYwSY9miD9NKHaxtIlr4DdJmVlmBUg8tEExxOk7llDUjTVqcqCb/lOeR/aTEGeY05WZqzwYZrVtI6ZVQTyYnggk5LDvpmowAtDPIChgyxEZMdWADwIBM/XRS61IuL7VGSWdYI6nMGyQBJgKMYI1EL5wJBJxGRn35k8z9Y1Koba4k2sV6QbDPAJOCZJIHHAjUe24AyptgYxjJIH0B5J/tDTQGwCVJEyCp4icAH9CcDRrTWYh7rWgqZknjBjHIxzzpyjt7QGaZhSqspghu88AYH3k6da9i1VQaYuWGUdKsWwJnpAggD/DqIhvVwFiIJxjvE/bjGpFSt1mzAMgK3YQME8Tk/adFWlmmLjBJI5JJOTJkkntpFd+FHEthuxJhiD9x+UHV1UndsDc0dYY5Q9MKBwBEAGCW+vfTDoXunr+ZiRyQIEkHn6aXtwoDZcE3B2UypQwIjGM5+40utBBIC4PYwcsADaYnDcD6nEZSrTK0TJn5lDEqxCmOmInLEg4GpO5pKAUa6k633I3Am2FWTNxnlo01uLS1SGwoMX4doIAxJlhzE4AOlX3g9YCqGKB4B6iAc8M310QmjtlF17FCFYriQ5DAWggi0ZOcjGmjQhQXWLg1pDCTBAJIE+5AGORoKxAIu7EQeDngHMjBM6XAVRIINrQcMGYNE5gqoyvecHGskNEdgQwJiD9CI+2tm+A4WN3FIo00b2uuVjNf5RECM8EzI1j22pluQHJ7L86m9eBi4t7ezHjnWwfARVC7qGYv+5DqVtCQa8QZ6jzOBx31Z8pZ4XrzT5Mo+IemK91tO8gLaMsAJuKk4iYBgmJBgRWtt8E9qn9dXYSCysKJDETE/up7zjXf+I3i9Ta+HVq1J/TdfThoBtBdQcHHBOqxT8zBdruq6+MNuhSprPp0KN1Is6hWAwG4Ig4yT7a3kTUmj8FdslQOm43KMDIg0iJmZg0jOcwcDtGm2+BezIE1dxcD84NMEiIAgU4icnGTzrveJ/EGht3qIyV6nooHrPTp3LSlblDmcEjsJ+salbLzrRqvYq1AfwqbvIH9G/A5+b6cfXTIar21+DNCmpVdzurW+ZSaRVsWglTSgkAmDGO2mKvwK2RMrU3CDGAaZjGctTJM85Ou5T+I9Bjt1SjuHbc0RXpqqAmy60z1QCOT2jvMDUjbeftu9cUgtUK1RqNOsUilUqrdcivOSCpGQASME6ZDVZT4E7RTivuRweaXI/+3750R+A+0P8A2jdTJMzS78/1X8+dW7zh4luKO2dtrTD1IbLMFWmArEu0zdEYUDJ055O8QevsNrVqG56lGm7GAJJUEmBgaYaqg+C22ipO43DeooUs/osQAZ6WalKntI7aZp/AvagyNxuv1o+8/wB1/LXY+Ifj1barQsdqNF3cVtwtE1TRAWU6OBc2LjxpnwHztZthUr16e7R9ym3pVqAAJ9SApqJIFNgZmO0HTIbXOqfAvaMM1txMQCPRHckmBSgk+5+kRpVH4H7ZVZRuNzawgj9zkSD/AHeOOedWTxXz3Q27blai1P8AZlotUIA4rNasZkx3/wA9FQ8/bc+v6gq0DQp+swrUypNLIDqM3AkR7z20yGq0nwK2i/LX3I9xNIg5kYNPUnc/BnaVGZ3qVi7XliPTUMWMg2KgUW8AAR99ddPiJQ9Ks709xSNCkK7U6lO12pEkB1EwwkHviM6Zbzer1trH4iktT8QRTekg9VaaBg0lpQQemOczGmQ1wqnwI2rRO43WJzNGcmTn0s/5adPwP21oT8TurAxYJdStuIgmPT5I766m3+KG3f0raG6PrpfQij/TQJZUg5KjmYH1xqT/AKxtt6e3qBKzfiGqIiLTlxUpzehWcNII9sc6uGuEvwP2ylrNxu6YYkwr04ggiM084JEnME6G8+Bm0qOW9bcJIAtT0VUQAMKKWJiT7nVhHxB23oerFW71TQ9Cw+r6w5p2f2ozzEZnSX+Iu2WizutVHSolFqDJFUVKgmmtpNvUMhrrY76mGq4PgRtJJNfcsYMEmlIJESCKcyBof6iNp23G6A+jUu4g5NOc5/XVrredKSUBVeluEY1PSWiaZ9R6h4VVBhpybgbYEzptvP23G2Ne2rK1PQNGw+r6xMCnZPzfnEZmNMNVir8BtmygGtuZB+YGlJEAAR6cACJwO5063wR2pRk9evDsGJihdIEDq9KQPprreTPMtTdbrfhrxTpVKS00dArU5py6kck3T7/TXC80+b9zR3lam26TZBLfwwq0bqW5lZN9f+DqkQOInTIaWvwK2oYsm53dORHS1MYIg59Oc5n76WnwM2cy1Wu3SqgfulGBA+SmJ/PnVg8R890tsQlRKlRlpLVrmipdaKNPUzSDaSDEAmBMRpfjPnelt8+juKyBBVapSplkSmZIYsSAcAmFk/TTDVbT4G7XAO43LKCOljSIMcD+j4+g0KfwO2yrau53YWQxE0oLDgkGnBP5Y7a7W9+J22ptUASvUFOlSrs1OncPSqC4PMiABzOfaddHwPznQ3VVqVMVVYU1qr6iFRUpsYDpOSJxmORpkNVSr8C9mciruFMASDSyRyYNMiTov9Re1IVW3G5KqCAP3PBa4iRSnJ7zOtJB0emQ1mNP4DbRTI3G6+00SOQQCDSgiYx9NKqfAbZkf025BkkkGlJJIP8Adxj/ADOtM0NMhrM6vwI2jZNfczn+57mSf6LJ+p40Y+BW1iPxG5OCBPo4mOD6WtL0NU1mq/AzagW+vuCsFQD6JgEgmD6UrkcjSaPwJ2qtK7jcj6H0SPeINIz+c8a0zQ1MNrNX+BO0LXetuA0sbh6IyTPApQI4EDVi8l+QqXhvq+lUq1PVsn1Chi2+ItVebjMzwNWjQ0RwvOngTb3Z1NurKhcpkgkC11Y8Z4GmvN/lv8Xsa+2p2U2qqFDFcCGBzaJ7fz1YY0CuqMk84F9vX31Om7r+MorKnbVKhqOKdgFGohtyDabxjka7e18k7lTQq0q1OmTsaW0rh0ZyoQCShDAXTI6sa0CNCNBSvLPkipta21qNURhQ2X4YgBgWa+6RPaMZzOofhPw0ajuUN9FqFOs1ZJSoassWYDNT0lClsMqzj6nWg26EaCH4ptDUoVKYIBdHQE8C4Ef565fgvhVfb7bZ0FekRRVErkhupVWOj+ybo57TqwRoW6Dg+ZPCtzUanU2m4FKpTulKgLUqqtEh1BBkcgjjVcf4c1mo1WatS/FVNxR3IKUytFHofILJkgiZPJx7a0KNFGgyrzr5Z3FPa+I7irUSq+4p7RbaVNhaabiYUkkjOJJPOu5u/IdbdtuG3ldC1SgdtT9GmVCIXDlyGYyzMBI4xjV5jQt0GdUvhvVNDdK77cVa1A7dGRasATMs1So7GcG0YGu54j5VepV2bh1A29KtTYEHqNSkEBHtBE57atMaEaCl+E+SalL/AEXLofwNOqrxd1l6ZQFcYz7xjXA3nlmvtq3h1Om6God3vqwaxmRRUSowDLgxBtxHONanboW6CiJ5ArWesa6fjPxP4u8Uz6d9lgSy66wJImQe+jq+Q6z09w1WrQfcbl6T1VaiTRK0ltWmFZrwI/jBuB1eo0ANBnFP4WsNqKfqIHSv+IpJFU0aXTaaYlxUsYSSQQZyNS6fw8ddsLXopul3C7pXVH9MOotCkM5dltlSxM6vkaFugrHlXy7W29bd1q9VKjblqT9ClQpRLSACTieMzHOdQ/HvKm8qtXSluaR2+5+ZK9I1DRkQfSyFg82tgHOrnboRoM78V+GLFwaFWnBoUtvU9darELSBUOtlRQxIOVeV/wA3fG/h7UrM6rUotRNBaVNKtN2/DlEK3UkVggumSSJHaYjV/jQt0FA2vw9qrR3VP1ac19jt9qpAaFalSZCxxwSZHfGuv4Z5WelvaW4LoVTZLtSADJYOjTn+GF1aI0I0AGj0QGj0A0NDQ0A0NDQ0A0NDQ0A0NDQ0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data:image/jpeg;base64,/9j/4AAQSkZJRgABAQAAAQABAAD/2wCEAAkGBhQSERUUExQVFRUWGBcYFxcYGBgcHhgbGx0YHxggHxkbGyYfGCElGx0aHzEiIycqLCwsGCAxNTAqNSYrLCkBCQoKDgwOFw8PGikYFBwpKSkpKSkpKSkpKSkpKSkpKSkpKSkpKSksKSkpKSkpLCkpKSkpLCkpKSwpKSkpKSkpKf/AABEIAKABIAMBIgACEQEDEQH/xAAcAAAABwEBAAAAAAAAAAAAAAAAAQIDBAYHBQj/xABHEAACAQMDAgQEAwQGBwYHAAABAhEDEiEABDEiQQUGE1EHMmFxFIGRCCNCoTNDUlNiwRUXJDTR4fBEZHKCkrEYJWODotLj/8QAGAEBAQEBAQAAAAAAAAAAAAAAAAECAwT/xAAfEQEBAQACAQUBAAAAAAAAAAAAARECEiEDEzFRYUH/2gAMAwEAAhEDEQA/ANG87edv9H+iBTFV6zOApqemAqAFjdYw/iAjuSNVqn8aIcpV2voMACfUrGFFt2baJacjAU89tRPjzbGzvUsl1UFhgrJocdiSLoBxj6azTbSR1J61JmIYgKaqib2CsRKtYnPyiIxOpasjUtz8bGpPbW2RQSASK4blQwA/dgEwRiRGZ4gq3/xpalkbMVKZusqpXNr2DqImgCAGxkDjWV7V6jM60DchLU127kMbWEuQD0BgoguCD7ajbWvbLIzBy6/ujJR1+cz7qGCi1hnU1caxV+OIglNoWA968EDoBLD0jAua0QTMTpVL433kins7m7Ka4DOSVACgUjLEk4mYUnWUWmi73h6O4psrqAoABEuQw5DElbR8o02aq31PVDXgG1kIm/LZzDSzLJXIHGptMaqPjwMg7SGuCgGviZhpJo4j7afX42kOFq7I0/kYk1pCo3Dn91MEZEAzrLfFKtQLT9QCogpgUagEAhZAyIlVdshhkj20097JUZJehTIaWg2+pNNCfZiBiMCdNpjUm+OREFtkwQtFwrTMiRH7rJiDE6eb4y1bDUXYepT6heu4kGxQXMeiCFWYLERPvrMdnQ9UVBSIAHStBjc1QvINhItDKguuMEBjGkeH1UVHK1HpVulIzY6NJqXRlVttW0zOJ02mNTqfGoEKaO2FUt/B6xFRcqOpRRIyxgBWJPOO0V/jx2Gz67rQhrROQIn0TkGZBiI51li3bctPqU61MrZDAWEZMkZkSuVPY/bXP8RYky4V8Wh1/jgyxn+My3JyeNNpj0h5G88HxCg1Y0PRCuUAL3TCqSZsWPmA/XVi/G/T+f8Ay1X/ACr4ONps6NEXdKCbuZOTP2mMe2urOvLz9blvh3npzPKX+O+n89Ab76fz1FGiLf8AX/R1n3ua+3xTDvvp/PRDfT2/n/y1DB/6zoFvrp73L7Pb4pf+kP8ADov9In+z/P8A5aizpP56nvc19vimf6Q/w/z/AOWh/pH/AA/z/wCWoUx9NFOnvcz2+KL5s83HZbV9x6V9hWVvt+ZgszY0QSO2qJ/r/PfYx9fxGP19H3xq8eYPDBuNpXoHPqUnUfeCV/8AyA15u2e4KQQfTwGYPlGtkqCkdQkRnE69Hp+peU8uXPhJ8NcX49MbY2M3TgbiSImZHoYwJ0k/H8WgjaAnPT+IP5Z9CM6yGq0LlSCboZTyenB7YnIEfNGi/EwCLFdeZjqABkiQZ4GT+muu1z8Nef8AaAtYq2ygg4I3AIOYn+iGP10lv2g4AI2QI+m44xPHoayCoQAQZDTweBH85nSWJ6ZEAknB5Exx24PGrpjX/wD4hv8AuX67j7f/AEfqf00dX9oJlidhAb5T+I554/cfQ6yBK2RHUFkhWnucj2x30A4UiQ6dGLZzIJHzHg44xEwNNMa8v7Q8/wDYhxOdx/8Aw0R/aIjnYkD3/Efr/U6x7cr1YIfEBlkA49sH6aOtUW5bVNODwSWiCeCft3PM6ajYz+0IORswfvuI5Mf3GhuPj+9P5vDiMA/7x2Ikf1HtnWO1GJIJsMKF+WOxyQAJMk5+06VWgWSpTBz7gGODg501cjX6X7QdzAfggCcZ3Hvgf1Pv/KdXH4e/EA+JmsDt/QNH0/6y+b/U/wACxFn157a84MhqsqqQxJtEgDLEzkfTJJ7TrZfgTb63iFhlQduA39sD1xcB2DZP56FkwPj2snZiQP8AeOfc+gPygE51kohiQ3SwkSB0wSFkgZtsB4Emda18e6bMNoAt2K5+s/uFERk5bgTrI9u5VgqiScBGE9Xy5WMmSSBq0h6rTgrdJX+0veSLSTEcBiBgxpxqBANUj1FJQM4PUt7GAx/hqMiYGQNK21Q03U0pFRQVKVAphpCj5zaxyxN0WnTVEJcEBCN1KzM/TnAEgdOJk97hrKhuqBBU3CtAvcdXSTl0bAJIAWSD9jpyiVUhkAqAKHdasBS2bog5UdP+InSdvZW9MOBSBeKlVgxUBotlRgBQJgETph6pLwxnLMzhbmg4k8YwCBEjQSae4+eyo1MELchzeywQAOD+8JIVuI1HdS7kAKhEKRkXOCBnJtY5JPA+mn220SWIqgw7PTJLDBJBLcZYSSI4AONA0lRlIK1wwBIAYG4iCpHzAhmiBN1s6AJRBdkqAAqWUkRC8AGAIKrBOInTwBVyaoNSkSAagGYLAypP9ZYvSDxOoNCgbjbysYcAEnAiBIJliQMRHvp8lepkf0iBcKbFuqTaFVu4sJJZv8WlA3tVgEAcVtujXincYW4lnXgQ1oAZhie51P8Ah14ONz4hRQjoU+pUU8W0+qPtfaM5zOuNu3FR7mUUWqEsSAVSGOAqx0IFwAJnWk/A/wANZqm43LCAFWkpjlmN75jsLdZtzivGbWtnRaB0StrwXy9eDGi0NJJ9tQwoY/6OiYaTOhoYINoydEDoo/XQHOhbpJ0qdEKQwdeevNHhw2+/3dJWUBanSj91exlCmMQKhPaADr0HP01kPxm2dm8o1yA1OrTAIP8Aapkznt0kccmNej0b/HPnFE3FO0sXRqZaGW2LYkk4nuBiDxnUN9ubZgMpxI5XAJx7gNz99SUqtTBW9lYFpQ/LBABIyRcZIkrx+emWQSFVTEwWTN0sYgdzaIiPqden4cAqVZwGLAXFQ3Pzce0wATxpt8Ecr0ifuZIOcCR29hp6rX7Na46eRa0BcAtyAJg5yV0xTm0xMdz9OBic9xqoIpIwFYwOO2O32P66IFYY3OrW9IwQcgAE8gRP8tKrJBEj2xkGP8tD0YEkEcEEEexJx75H2jQElEgE45iJzwTPtGI/PSqhX04HqeqWMgkWFbcY5uk/odCq2AlqtzkAKZMDJMGMcHjnGhUIuI6gAekfNGVnOAe/GgbWoRCi0n3iIkye2c++iqMQO6mBOeeTOTolyZhZ+8djk/8AXOnVVlUnqUdXaciJBM/XPsNUSaTEKzCqoYA9LSCw+WBA5IPEjAOtU/Z6Gd7iP92OPb/aI1kaEkAQrD/yqYumJkHMc9hrXv2fFAO8gESu1JB9/wDaM8cHEfbSF+C/j+wB2UmM7g3DkR6HA+8Ge0aynd7gFmLMKhAFrrImBAmfb+etV/aCWfwR4/3jMT/cax5aB9pExIj/AKHv+elInbiqIsBDoCSHttYkrAkmTaDmCcx9dMvUCmwglAZAbpOVADTzx2403ta5XIhhwcA84ETjRbiTzk4EzJjtqBwV+UDQpklSYEibfoSF7+51Ipi0kgshKgWkkhw4+W7gdIkg865tPAMAcaUu5cAqD0mZHse54wYAz9dU1KqVTJaYeQ2ALQMngcD5QBxzp41k5MrUuvNRW4mTwIAMkZkR+WufSqkSeJ59iB2/WNK9U2npOe84iciO/bB41FTds4uuqK7CCzFMsBEmTGOpsk/lqNXlmOfUCD3iVAxzkAE/KP8APSBXMGARcIJBIkRkH6cY4xxpis5MCBgRgRPJzHJzzoiSX5VHvQCeoQcADAk8TAUa9E+QPBfwvh9GmRa5BqOPZn6iD7wCB+WsI8j+E/i99t6LfKXBb/w0wXI/OI/PXpe7XD1rkd/TgtJOlMNJjXkdw0knRnRFI0BTow2m2JOhJ0Dk6STpDHGhOiUonQGiB0YOiDB1nnxt2t2zoPbNtYrPEeohg/qkfnrQwPfVd+Inhv4jwzcriVQVV+9Mhu3+EH9ddPTucozynh5/p+oEMTa/TJEggZgHPBA40TVFsGCKlxJYN2iALcQZyTP/ALac2irdaWRJEhmLAJzzAMyPp31GqYNvYAcwciZIPt317Xm+DjVXZCYDAMRcV7sBPVycDTK9oge31Izwfvp5KAC3EhpBNqtBEcEiIPuNHTqC0wQfZWxyQOk+8ZM+x1QivUun5hOIMkR9/v240e4ZmJwAZBJH0xx24/loPQdChYeneodC3DKT0kfQxjRUaeJKnAyy++Tme8/ynQIR5zgnEg9xnM6d223IRXIZQSwVx2sEsPfEj9dJ/DErChXEXGIBkwsHuckAAe86k7gD1CEmiJssZnNmQrAtyRMsZA9u2gZp7lbbCiuJOcK2bR83PbE6cq07QpUutwJN69OWEAEHqX6kZjS22Pphi9O4MqlaiPhQz94BywBUBgImdPeG1HUhqLrUhQTTrKLTarM3SzFHVIJnuTxoIVhe0FAbacRTwYFxlu7GASSeBrW/2eUj8bJkxtpERGK0fSMn9NZRuLFOEqUXCqpBJIJKGWJwVLTMCQB78a174CzdvZdamdvDiZMCsBMgGIECfrqxKd+OiBvwgLWsfXtn5SSduDJ/hiZn6fXWW1dqpV/WVqLtYUAAFMKeSV+e0rBFvvrVvjkht2rGnfTBqq5/sljRtjuDAaMETz21km53a/V0ViBec01LYAIzNijOQJEDUqz4I322dWAqKEuCm5YiDwQBgm3MCD76Qdm0eqyt6d9hdfc5IH+K0HnGunT217WbZL7wP3J6mDOSISTDm0Alokaa8PeGik3puy2ENFreoWDC4jpSwxnJPfU8qirswZsX1QEvYoSCgi5pxyBAYwRojTEEUzf0S19siILQZ+gAOCZOpfh1dLhcxoNaBf1Ra2ZdYJiLQAuDydNXXH1Kysyu0tUUgG75mA4W7EZEAHGdQRaW3FzI5WkczeCbcTGMjFun6dAK8VJEKGhbWklZXvHtOkVUnCt6oRA7EKRacFxJyQGwTp4sDIpAiUmorQflhmIJjpLDAwfqdaVHoYOSQD8xp5EGJEfeM6bXa59xxjmMSY7e2pVOosYvSpKzMWEKCcyCbi1uOIOj3DWO1OqvpupANhyCoa7ANpLErmftoYsvwa2//wAzExK0a35HoH8pI1uZGsK+H3iI2/iVC4owYGh6inEuCcd/nKrLCZGNbju64RSzGFUMWJ4AEkk/kDry+tNx14+DmkHWWL8Yajk2UaUE9CsWDMLiI+aAQIJ450dL40EHq2ojvDkYx99Y9q/xrvGozpLaz5fjFRBN+3rAD2KHkXDmO2pf+tja23GnWCyBdCMJM4IDTOD+mp7dXvF0A0CdVXwn4kbTcVko02a+obVJWATB56jHEfc6sm93a0qbVKjWogLMx7Aax1q9ocA+ui1xafnrYn/tVMf+v/8AXT6ebNm2F3NMn2k/8NOtO0dQHRg6gr47tzxWp592An9Y1Jo1lb5WVvsQf89TKaf0a0gwKsMMCpHuCCD/ACOk26Wq8fU61x+Uvw8x+I7b0alWkTmm9SnnMlTYIPMwJ/TRPRCwXRqYZQVKnDLcVuhu3SRgiSOe2ur5mf19zXqqy1A243BVMghA7MG7C0iYEyTqDS3JWm9NWenc11SkRKEqCUwc33XciB7517nn/qHVAwWEr05XEzLfXq7HHbRVSGUEuD6aqoBBBjnsIIBnJM50/udp6YBq07Q4eHUwG4UxMhgGBOIJmNOPtBmpipT+ZyIDhS1q3dgxHAEgTqxnDFWxINMOsKL1qQRcFzgACMi2fedFQ3LU2b0yyEqaZKz1AgXA94Pcj31K2dA1qgVChAaUSockEnBYRwFEmRzjTL7pThIpKxNy8pDNzmSBIUzJJA0MR3q3Ney2kFOqmAqiDEhRiYEDjOdFULNDGKnUqwx6jJZ4OZI4k/WJ05Tp2wagYK+ZUjMgleSRnn7TjR7fw8kdIWoBTZmgHoAAuJ4wCfzP01TAoV1CMAz05txkrKrme5aTjGDGnvFASxYrSKI1OmatEWqYXFqwASVuJYjJGdMV6t38RYAvbeBdm0QWHJj9I03QqlaitJSGkFY94JHbH8+NQFXqLLBGay4kLUyYFtkkYJj21sH7Pu2cDeVGS1aho2nsbTXBtyePrrIBRNSobYc5wcM0liZ9zySZxIGtZ/Z3Uf7bHttvf/vHY61Ero/HLbORtXQstvrrcCwAv9EQXHyyoY/lrO18sbirRasaFRe6MqwhA5NqiV6QCLRk8860P46bxkXapcwRzVLAZBtNGCVkBoBbB1TvD/iDv1Ho0HaqsNbIucKoJYzBIFomMwDE41z53lvhePwrlfcPVADUwbSQaqq0km0dbD5gADC47aUt9VSXQvSRiDUgB5cjLMCCxgC1WkDjXa8C+Im625b0nUrUdqj3qpMscdUXNxOMaleD+fU2tO6nt6D13Zi7MrXLPsxnBkYEfnqbfprFTp0TcSgNSmDIUsoaC0DAOGKqASvAB0+SVkUL6b1AyVUYgAhmwo91CxNxzB1Ydn5vqbStVqNs6X4msRVDuCBTBBtKpEAHJ6YmO+l+IefzuatGrutvSrrTQmxCU+bHU0MTFrG0iMz7aXly+hWHCnq/eU6hYNkBVVTLPgGRDQFAgRzohUkj1lbrIIcZKxliBNrEhlktxPI1cfHviBRq7Y0U29BQySCqm6j/AGgCyi5rR8wjXS8G3fg9Oi1I0qr1WVrhWHpnIkre0BBkD6gd9Z7X+wZyu4ODUDMpMSWBaAQzWtyk8Fj7405Rpn0yyuhk2ejm+229mAItsEHgzOrHsKPhVUq1d9xSdy5YBDaJYlMj/AVEAdtR/L1HwuCd5UrkAuEWnTYAgksGZ1klj7dgNb7CutwTBVxb0x83eSZwflIH3Orj4z5/rVPDW2le5dwGCF1iKiIJhmB+YsFDEciffXP2tHw38Q7VKtYUFPSQjM1QHI7mwACLu4xjU3xLaeFO9JNvVqUkFzVmqB2OIgKhOCc/fjtqdvxVZ3e5IWHVXS1xTdTaenAOIJUEzawFxM5jSWotazUhfTUMYeJS4mmCQP4+4tuge0atfi1LwintaiUzuPxKxYXVkMggknsAAZ/TURvCvDRQLPvnbc/OWWmzLyTbP1Y/OeM6dvxFdKgKGRjIU+qrY6ptAUEwZByTxnTYqgAEdLyx7WkH5QByBMg8jnVn8u+E7Sol263KQAHdVVvUUICpBcjC5kwDJjSanlwVatWhsatKtQNhuqGmjhgHKKrVIaA0A283ZGr3g4Nfd1ARXsZXSorhwAAWm8THTMAQoiAdaT8UvMAq7DalTK7lkqG05KqoaP8A1GPYW6pe68s16DpQp16NX1Cx9NKqsFdQQSyzaGgkAn2+mj8weTN3Ro+tVpNTpiKaLeGCK0WqvUxEm4mP89Z3isuRXhSvUkFYBAt/i5JxjIAXJ54+miaRgSrQtytw0SQc9jIgEfXXd3vlDdjbtuau3ZEAkvIXBsAJTuBHYZuOpWz8jeIbwCo1J6iHh6jWuQGHDNnIEZkARGt9oyrHpDM9DCYPYkACPoS0z20usjwpZSAwkFYyoNvC4H2MHXT8N8v7upVqU6dFqtjhXUgESjGVJJggERg5/PUTd+CVtvVFOoj0ahggMDJxyIGZYCOwxrNsJHc+G2/FLxOjL9NYVaIkmRMFLgSR1OE1pfxA8yDb7f00dUq1j6SMxwgbFRzGYVZAPuR7HWVjyduaFH1q9CpSWnY61QJKRNsqIkFrOo8Rpo+D+IeIX7n0nr3YLkSTAI6QfYEwFxIPOs2cbdblsmOYa0kGrT+aBekXQWyQoIVjCkAEYH66do71gaioBVpO4WKoDPaGLQG5plgouKHR+H+H7i+dutb1lLhkRHLLaqg5AySSwiARA0xvKDkBPQIrJKtaGkgAKgKW4PucFpJ108MWliw1FNJjTm1itWCt3UxGJ6AQoUOCTInB1Eq0mpkghldWgEEcgdUFTBywyDiPrqZu6DUnsqKSl5YXIUdlmLiWFygqBAMxI9tFuhBFSneqzKpUBYDqWFDMLXkQSYHEHnTfKlUKNq+tUpLWpkFFg2/IuDCm+0TmQAxAzpvc0kHVSeQSwCVQCygAKpwLCTexAHEH6aZNNWljKMcgjKsWYknHyBV4UT+Wliv6rKjrfjJRQXjLMZHztA78Aaf1NIdbGKi6i6yD1NEgBYmZH8UkEjkaIHJuUk9Kh0wBnmBhiVBAH2n304zPTIQSykKzpUS2Cpui05gN7QDJ0Vak9MhwHTmDnm3qg9icdPb31fARtywuVbagYoCIBY5LwCepR2JB9xpmmqwSSyMIxkhhDEzmQcrA+s6lfgKjC70WYSzF6YJwAAJtBACxPYmc86ZW8pYcqCzqMXXMVWY5JgCBnE/fV2JhW6fJvVSQAqukAdKwo4gjqknBnGtY/Z/p53zBgwJ24B4ML68Er25x9jrImS09PM5QjgXCOfm4EyO2te/Z+YRu+gK3+zkkH5gTuIx/DGRqpUn44zdswpCkjcKJIA6vQBknCiDk/wDHWX1adzy4FG+LQshYYhfmBNi2ZPM/nrV/jNtFqvsqb1KdMN+IF1Q2qMUeqYPBjHBnVI8W8k/0KUN1T3Qq1DTUJMqYyTgiAB7iMaxyuVrj8Kpua9/UQOmFLIIUwAElQABhZ9zzo23BIKuBEoS9ssLQUQTiBABt1b/HPIdbw8LUFWhUZmtFDLsWcFRCsgDkKSZMH21I3XwgrptjW9SkhsZmpsW6QBIUG35h1AzOQM502Ko+9qH+BzUpyQoM3BUaEuyQDaTFpMCR20T7YEwQaZJ4cHoVvkBnqAtkyRmANW3Y/C/d7lPVCU6VwBXJWVgAFVyOr5pkTPadRfEPBN4q21qXqFqjIrnNVSgCqCQSwFuQpkcanfj/ABMcTfI7sDVQBqoDKVCgEGxRKLIi1DAgGTOm6teSzOTUZ1hWuJPzC0mczavB4BGn97sa1FwhSolxDU0YZJkopGBJkx2GleI+B1qNMVGpVqVzEC5SFJjpCkmST1zP0idO0EVSYexlZSCoV4u6zBiZBYAAyD0zzokaH6XKkzIIgdRj69NhyTzGpninhtTpdqUAqCj0ktRlQWKYgAC4ZJhiZxGjXYV6tJCKfrA3VPUBJcIgCAM2SFkYWO2nZTFQozA1AaTnrmOlrmkdAxTUKDFgMk5A0zToEI7NTYg2j1FJIVmhyJAhmtnB45nGlVNuzAokmSbltMrEqmRyYJ440ihuHRiisVklSGJgAwDIjAs5kTpv6JG33FSx0WyotQQbgCyj52tY/J8olgc8Z1F2zgW2uUkC68dM9RExMiLYBGSdHVSGPqAqGbJVcciYQwD0zCgjt76XuK+UBtqKCxHAfr5DNBMgIPcLOCdXQusVwShRpUXA4mCzkxPVlcDj6Rphza0mJBm5eqD8xyDk55551MSpMii5N1NaZpsomahIYU5JBEAdeDGoVFCGFr2MykGYgBiVjjC2EzI08Icp7iRfUUVIBmCA11vzGAWYAkSTz76J9+5UL6j1FBEIS2GtGQskLDEjHccaKgaZCKwalBJaplpBJtlf4YiBHzXSeI006ky1QSC1zFSJEyftMdoxGnU2n914lX6qTVawGQ1Oo78i2eljzd7jEalVvEN2QAa1ewFQSKtRlXNq8MREjjvqClZmYi31byGbu5tLMes9Q7kkH+emNtumQAqxFpDAe5GV+h54Or1n0m12vD/Ne5ooUpV2VC2SIvLMcnOTgTz9zqRtPPFYbobhoruJCmsFJUTJtkdBIE4HJxrgU0UEGqGAIYhltMgCMA4i4ZPOnKlOo4u6W6WkgC5VpwssI4iOfprPXj9Lrt+YfOe/rXrXqPTVoBolYADQQsACcRPP151I2nxK3tNFp+qq01UD9zTpgqLT9MEd54zqt7Ko5EKb2e5SrAEw5QSsz1fXEBSdIdAGZQGRhcImQMgEe8ABsyZxpOE+jXW8H87bzbljTrwWLvUuAl2b5jJyTgRP399SPDPOW72rGqr5qmWerTFRnYKLus/cYBxrgucPgOFBh1EAG4AE47xAB99SNunqK1tQAqOmnUnrNQhSFiVB7km3V6w12fFfOVfcV6VevTpVmohgIWVIw2VXsPqI11PGviXU3G0qUnp7ZlqGwItwdF5uUEWxOAQZmMY1Uq9FkIZkeiXVnSPleXAkZwgEjBMwPfTG5YvLul09TMuLb2JnGJMQBGM41npF1ePCfOmz2VILT2F1eSGesQcj5iGtJJk8C3HfUbwjz7SoV6u6qbJWrVIVLSqU1t5gWHJMSw9vrqobbbtU9NKc1CTApHkFmHSs4BMAyCMA6UlNi4pr0s72MrkWg3CBniDyTq9IatfmTzhT3m6pbittA1GmsWI8F5iLmtuIugAEZznSfMXngbmi9CjR29DbmFVbf3gzm1oEMcEgduTqr0aYNZfVJoh2uZlW61ZaWUTwMxBzGntyFDU16dxKp/RXKwVWLEE2zcRMkgwIzrN4yUlWo/EytQpKm221KiihQZF4IM8mAAW5zk51B8n+YqW2cOuySvV6uu8kgtcQFp2ngSJAx7gDXBG5hopO3ptY7LVgKXRSxlQSrgGQpOTPbQcrSqqrpUoNTpgEoSWJtYgwzCLpAwYAOrOEw13915xXcVxV3O1o1lCKAlP90SQS83QSQCCCO+tV+FnmDbbpa3obUbVk9K9RHUGv9M3WqTgMcjv3nWC7isz/ADANagUFIXKoYmBk/wBonmOdaz8A4u3pDFgfw2TM8Vxx2/4DVnCbsS3wd+Oe6KPsmBgxuY6Q0mKFuD9Tz21kdZiCAINhiVJg8f5zLczPOtg+OFO47RfUWnI3E3zaR+5MGAe4Uce+skautrHIZiJUBbChljPViMQsREzrd8pEeq7SeCMmQMYgT9BMfWRqRu6rVJN7VAOCSCwVIAmSYnsBzpNKqoCmHpsSAzLBEASenEtJAxgYxpFKkFMlVqKWBlWIJ6QWA7j5smO2NTIp9/F3KkLUqhGJlC7FQBwPYm76YnTm08arUbnp1a1JmxKMYYqJAMmSZzOY7ajU6hQiIJXFjiZMdQg9p+vbQYA4wgCknkhmEEiMiSYAAxp1g7b+bNw+6SrXr1SaKlfUphSVUgZW4W5MSTBP30dXzlu3am9SuNwKZNW2oMAhYMrgERx3kEjnVdq1TkTbMXZMEfMJ7Y6REQI05XpNaDhl4uU5JMuwI5YgH5iI1Lxi6se6+Ie9Y43NRcdSsFtEggwAvecKR3Ge+pf+sTd09slNQu3QD0w9NMNCxktILTAJHEGNVEIzw16lpUBSeozliPoIALSD20n1QRFzDAFhMiZlh9IMadeP0kru+H+bt7t6LU9vWC00xdTVQM/xXATbcYE899ITzPuEqNuUrLUr1JU3IrVAMBT1LaCe1p4Xga4oBhWtKgAKWGZLdQnJE/QRx2nQ9DpkMGtK/K2MgkxMEEZB+sRpOM+jXX8U85bivVWrVe9qV3ppUVWAkgMALY7SZHERp3xTz1Vr0fTenQUQSTTo01LduYlRg8ZOq9ab8qCwEw4AnB5B5Hcflp3b4Kj5TIyRI4J+s9XtxdxpeMNWLbedHpqCdtsqkoOtqCkgcC4g8xGNH4X41tPSZKmzNZne8/vFSCPlVYW/gnE5+uq5RXouZGALgXgYBAlhxBMGecad3aMEkFHVQgLriC0mOxYxIJjEc6z0g7aeM7EV2f8AD1Fo2MnoKytLGQSXqZBzEDIIkERpXiniPhtT01obettSGtqsGulIIIAuImeZAH31wa1NCrMhItFMWuAGkkl7QoPQI5weoaiVFwAZBABg9+TIgY9vz1ehq2eO77wo0rNvt9x6oAiszAKYgE2XEGQCOBzp/ab7wmnSAqU9zuiBzcqKsmTy6kGRMie321SKp4kRIBOZkiSPtgj9NOVhlcowAUSuBwJBGDIP6nTp+mu74XV8OBZq34nLNFNQltkyoZpBIx2576PxHxLYtuQaVLcUNvb1qrqXYzIgkwAROLu2uKyQRDFW6rruwAEZ9zEZ4J0GpgHrkfMemObcADiJifpOnX9NWfxql4Wac7b1xUDop9SAhDSWmOqQO476lJ5c8LFByPETUrCnKqEIRiJIHVTuIk8Ag6o9XgTBwM/kIEYx2/LnS9ulxZQAe3VE5IGPqP8A21en6asnlvYeHPTndbipTqyIp00JIjMklYPHbsBp7ZeWtnUqu53VFNsrgK1SRUYRJFq8AknJ9tVmvCsQwsK4tDXCe2Z4jv8AbTNelDGIYC6Cs9hjHsNZ6X7NXLzF4RtUWjS2m9Wv6pVXDRalpJUh7ZVbp6ZzI11N35L2O2Qk+IrR3K05VFNy3BeSSC3VJPOJxrOqKl2gMDIbDEDCiRJODP8A76Ky72BIPuSTGBPuYjVzl9mxa/Lfkncb2Cq0kQUwA5hQAJAHSCWOTNwMhY1M3/kLcPuxtaFUV/TpqysXlaatdjHADmcDkidUf0cEnjhSOJgGDPYDmPfT4uy6tHI5tIAAzEY5ER7aZy+zYt3jfkvd+G+mxamKbcS3qKKgptyrJEtwuDmAY0xV8kb1KIrptqlOFJLI8EC0A9F1wnMnvntqv7vfuzAirUNpYoHZi6AAGbuOfr+Wpe882b3KvXrRxDuxwQJHMHnWc5Gl+G+U93uUD0ts9RXBErAysKZII4IBHvpXl/yzuN4Sm3U1CGIcMISmIhSWmLu2MjtxqPtPMm4pr6P4muqLIVFc24OMAxaP56QPG66IKQrOKVzz6TlbhdDE57/wyONanZXXo+Qdy2+bZhQlSC5ZXNiqQLciSBMg986134Z+TX8PO4D1adT1DTPSIYEepJbvmRH/AIfrrAK3iLXM6O0HEOZuQEQpIw8Dn7a1f9n0Z3pIAk0JiB/f8DsM4++k7W/LNsxK+Ot3+yQoaRXBGJiaBweR8sSOJ1k6oKhZkCgXdNMtJ65wD3wBJ1q/x2RD+EDNaSK4XHMnbgyeVAEmQO0ay/f7m8AVAJCmx6SKLwBZTEAiBIPURcfbW78kngzudqC7lR6ZDLbRYkwG9i3KwASx+b66PeFb5rKabsZYgCLiWYm3iLWWFUgL7aKs5YSwL9EBgzSokLTu5gLFqqeZ01RqsHNjqckC/uGMEZkE25JkRqKG4rs4AJDKq24xEm4xOYJP1nSNrTMkGJBUWExcOSMwF+UexzjUzc7UNDmm1K7reoFJQmo804CrFIW3QsmYwO+nNxuLkb1bahaW9QEX3kWpfImBbJQ8Y99EqN+Cl4AtLGQnAteSIJmABAk6P8KohaivQZlkM6kq1zi0kGCiBQxkXTHGmqgLEliXgQGzOelAR2A4C6m1KjimArrUEsbGEshAsGDyeo2qpPHY6nlTe9TDU4SqqMwWsgIuLwqXMRdHTIUjvqOD0oZDquQnBF5giMFpgZnGna9P0yAL6dUYZXWCpAGQZkGc5GPfSVQZVlLEFiXVyZABAycW3FTP0OdDDG5qIzXKBTDHCySqgwB1GTiTJzo6m2a4iy9mn0ypBnICm0donpMEzxo91UVWYI3qoCQC6wSI5sk25JxOlpVtZXpF6UW5BbBAhzeMgz2zGqhDXPUBJNQyBDN1MekQSxmcQP7Oiqt1MF46umfllogNPtEtj5TpbrmYvVbiWQgkxkljEnLLLEZ4HfTfrEJYLWWAxlADKgfcgSflHMTqrh+vWSOj1Ew1yg4DEkQDdKrGCTM6bqLJMj3JKzEYUSOwHaObtJqUgXMdAtE3dyFHOPeY0mqxJJtti1cTFw+b7mMxqIXWLOLR1gtzEuW+VZMFs4IGdIrAhCoDQCRaSQQcD7Az+kae2qkkMVYIpRb6amAQGYcQLz7yCAJ03uHZ1Ukhhx0nIJuJHueCSYOqiNUZYXDXdV8kAQSLQv8A5QZnnGjorLAAFpI+XnnsB8x7RpPpYktJBAgg5xIPsRgD8xp2isENBXqHUvYwSY9miD9NKHaxtIlr4DdJmVlmBUg8tEExxOk7llDUjTVqcqCb/lOeR/aTEGeY05WZqzwYZrVtI6ZVQTyYnggk5LDvpmowAtDPIChgyxEZMdWADwIBM/XRS61IuL7VGSWdYI6nMGyQBJgKMYI1EL5wJBJxGRn35k8z9Y1Koba4k2sV6QbDPAJOCZJIHHAjUe24AyptgYxjJIH0B5J/tDTQGwCVJEyCp4icAH9CcDRrTWYh7rWgqZknjBjHIxzzpyjt7QGaZhSqspghu88AYH3k6da9i1VQaYuWGUdKsWwJnpAggD/DqIhvVwFiIJxjvE/bjGpFSt1mzAMgK3YQME8Tk/adFWlmmLjBJI5JJOTJkkntpFd+FHEthuxJhiD9x+UHV1UndsDc0dYY5Q9MKBwBEAGCW+vfTDoXunr+ZiRyQIEkHn6aXtwoDZcE3B2UypQwIjGM5+40utBBIC4PYwcsADaYnDcD6nEZSrTK0TJn5lDEqxCmOmInLEg4GpO5pKAUa6k633I3Am2FWTNxnlo01uLS1SGwoMX4doIAxJlhzE4AOlX3g9YCqGKB4B6iAc8M310QmjtlF17FCFYriQ5DAWggi0ZOcjGmjQhQXWLg1pDCTBAJIE+5AGORoKxAIu7EQeDngHMjBM6XAVRIINrQcMGYNE5gqoyvecHGskNEdgQwJiD9CI+2tm+A4WN3FIo00b2uuVjNf5RECM8EzI1j22pluQHJ7L86m9eBi4t7ezHjnWwfARVC7qGYv+5DqVtCQa8QZ6jzOBx31Z8pZ4XrzT5Mo+IemK91tO8gLaMsAJuKk4iYBgmJBgRWtt8E9qn9dXYSCysKJDETE/up7zjXf+I3i9Ta+HVq1J/TdfThoBtBdQcHHBOqxT8zBdruq6+MNuhSprPp0KN1Is6hWAwG4Ig4yT7a3kTUmj8FdslQOm43KMDIg0iJmZg0jOcwcDtGm2+BezIE1dxcD84NMEiIAgU4icnGTzrveJ/EGht3qIyV6nooHrPTp3LSlblDmcEjsJ+salbLzrRqvYq1AfwqbvIH9G/A5+b6cfXTIar21+DNCmpVdzurW+ZSaRVsWglTSgkAmDGO2mKvwK2RMrU3CDGAaZjGctTJM85Ou5T+I9Bjt1SjuHbc0RXpqqAmy60z1QCOT2jvMDUjbeftu9cUgtUK1RqNOsUilUqrdcivOSCpGQASME6ZDVZT4E7RTivuRweaXI/+3750R+A+0P8A2jdTJMzS78/1X8+dW7zh4luKO2dtrTD1IbLMFWmArEu0zdEYUDJ055O8QevsNrVqG56lGm7GAJJUEmBgaYaqg+C22ipO43DeooUs/osQAZ6WalKntI7aZp/AvagyNxuv1o+8/wB1/LXY+Ifj1barQsdqNF3cVtwtE1TRAWU6OBc2LjxpnwHztZthUr16e7R9ym3pVqAAJ9SApqJIFNgZmO0HTIbXOqfAvaMM1txMQCPRHckmBSgk+5+kRpVH4H7ZVZRuNzawgj9zkSD/AHeOOedWTxXz3Q27blai1P8AZlotUIA4rNasZkx3/wA9FQ8/bc+v6gq0DQp+swrUypNLIDqM3AkR7z20yGq0nwK2i/LX3I9xNIg5kYNPUnc/BnaVGZ3qVi7XliPTUMWMg2KgUW8AAR99ddPiJQ9Ks709xSNCkK7U6lO12pEkB1EwwkHviM6Zbzer1trH4iktT8QRTekg9VaaBg0lpQQemOczGmQ1wqnwI2rRO43WJzNGcmTn0s/5adPwP21oT8TurAxYJdStuIgmPT5I766m3+KG3f0raG6PrpfQij/TQJZUg5KjmYH1xqT/AKxtt6e3qBKzfiGqIiLTlxUpzehWcNII9sc6uGuEvwP2ylrNxu6YYkwr04ggiM084JEnME6G8+Bm0qOW9bcJIAtT0VUQAMKKWJiT7nVhHxB23oerFW71TQ9Cw+r6w5p2f2ozzEZnSX+Iu2WizutVHSolFqDJFUVKgmmtpNvUMhrrY76mGq4PgRtJJNfcsYMEmlIJESCKcyBof6iNp23G6A+jUu4g5NOc5/XVrredKSUBVeluEY1PSWiaZ9R6h4VVBhpybgbYEzptvP23G2Ne2rK1PQNGw+r6xMCnZPzfnEZmNMNVir8BtmygGtuZB+YGlJEAAR6cACJwO5063wR2pRk9evDsGJihdIEDq9KQPprreTPMtTdbrfhrxTpVKS00dArU5py6kck3T7/TXC80+b9zR3lam26TZBLfwwq0bqW5lZN9f+DqkQOInTIaWvwK2oYsm53dORHS1MYIg59Oc5n76WnwM2cy1Wu3SqgfulGBA+SmJ/PnVg8R890tsQlRKlRlpLVrmipdaKNPUzSDaSDEAmBMRpfjPnelt8+juKyBBVapSplkSmZIYsSAcAmFk/TTDVbT4G7XAO43LKCOljSIMcD+j4+g0KfwO2yrau53YWQxE0oLDgkGnBP5Y7a7W9+J22ptUASvUFOlSrs1OncPSqC4PMiABzOfaddHwPznQ3VVqVMVVYU1qr6iFRUpsYDpOSJxmORpkNVSr8C9mciruFMASDSyRyYNMiTov9Re1IVW3G5KqCAP3PBa4iRSnJ7zOtJB0emQ1mNP4DbRTI3G6+00SOQQCDSgiYx9NKqfAbZkf025BkkkGlJJIP8Adxj/ADOtM0NMhrM6vwI2jZNfczn+57mSf6LJ+p40Y+BW1iPxG5OCBPo4mOD6WtL0NU1mq/AzagW+vuCsFQD6JgEgmD6UrkcjSaPwJ2qtK7jcj6H0SPeINIz+c8a0zQ1MNrNX+BO0LXetuA0sbh6IyTPApQI4EDVi8l+QqXhvq+lUq1PVsn1Chi2+ItVebjMzwNWjQ0RwvOngTb3Z1NurKhcpkgkC11Y8Z4GmvN/lv8Xsa+2p2U2qqFDFcCGBzaJ7fz1YY0CuqMk84F9vX31Om7r+MorKnbVKhqOKdgFGohtyDabxjka7e18k7lTQq0q1OmTsaW0rh0ZyoQCShDAXTI6sa0CNCNBSvLPkipta21qNURhQ2X4YgBgWa+6RPaMZzOofhPw0ajuUN9FqFOs1ZJSoassWYDNT0lClsMqzj6nWg26EaCH4ptDUoVKYIBdHQE8C4Ef565fgvhVfb7bZ0FekRRVErkhupVWOj+ybo57TqwRoW6Dg+ZPCtzUanU2m4FKpTulKgLUqqtEh1BBkcgjjVcf4c1mo1WatS/FVNxR3IKUytFHofILJkgiZPJx7a0KNFGgyrzr5Z3FPa+I7irUSq+4p7RbaVNhaabiYUkkjOJJPOu5u/IdbdtuG3ldC1SgdtT9GmVCIXDlyGYyzMBI4xjV5jQt0GdUvhvVNDdK77cVa1A7dGRasATMs1So7GcG0YGu54j5VepV2bh1A29KtTYEHqNSkEBHtBE57atMaEaCl+E+SalL/AEXLofwNOqrxd1l6ZQFcYz7xjXA3nlmvtq3h1Om6God3vqwaxmRRUSowDLgxBtxHONanboW6CiJ5ArWesa6fjPxP4u8Uz6d9lgSy66wJImQe+jq+Q6z09w1WrQfcbl6T1VaiTRK0ltWmFZrwI/jBuB1eo0ANBnFP4WsNqKfqIHSv+IpJFU0aXTaaYlxUsYSSQQZyNS6fw8ddsLXopul3C7pXVH9MOotCkM5dltlSxM6vkaFugrHlXy7W29bd1q9VKjblqT9ClQpRLSACTieMzHOdQ/HvKm8qtXSluaR2+5+ZK9I1DRkQfSyFg82tgHOrnboRoM78V+GLFwaFWnBoUtvU9darELSBUOtlRQxIOVeV/wA3fG/h7UrM6rUotRNBaVNKtN2/DlEK3UkVggumSSJHaYjV/jQt0FA2vw9qrR3VP1ac19jt9qpAaFalSZCxxwSZHfGuv4Z5WelvaW4LoVTZLtSADJYOjTn+GF1aI0I0AGj0QGj0A0NDQ0A0NDQ0A0NDQ0A0NDQ0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data:image/jpeg;base64,/9j/4AAQSkZJRgABAQAAAQABAAD/2wCEAAkGBhQSERUUExQVFRUWGBcYFxcYGBgcHhgbGx0YHxggHxkbGyYfGCElGx0aHzEiIycqLCwsGCAxNTAqNSYrLCkBCQoKDgwOFw8PGikYFBwpKSkpKSkpKSkpKSkpKSkpKSkpKSkpKSksKSkpKSkpLCkpKSkpLCkpKSwpKSkpKSkpKf/AABEIAKABIAMBIgACEQEDEQH/xAAcAAAABwEBAAAAAAAAAAAAAAAAAQIDBAYHBQj/xABHEAACAQMDAgQEAwQGBwYHAAABAhEDEiEABDEiQQUGE1EHMmFxFIGRCCNCoTNDUlNiwRUXJDTR4fBEZHKCkrEYJWODotLj/8QAGAEBAQEBAQAAAAAAAAAAAAAAAAECAwT/xAAfEQEBAQACAQUBAAAAAAAAAAAAARECEiEDEzFRYUH/2gAMAwEAAhEDEQA/ANG87edv9H+iBTFV6zOApqemAqAFjdYw/iAjuSNVqn8aIcpV2voMACfUrGFFt2baJacjAU89tRPjzbGzvUsl1UFhgrJocdiSLoBxj6azTbSR1J61JmIYgKaqib2CsRKtYnPyiIxOpasjUtz8bGpPbW2RQSASK4blQwA/dgEwRiRGZ4gq3/xpalkbMVKZusqpXNr2DqImgCAGxkDjWV7V6jM60DchLU127kMbWEuQD0BgoguCD7ajbWvbLIzBy6/ujJR1+cz7qGCi1hnU1caxV+OIglNoWA968EDoBLD0jAua0QTMTpVL433kins7m7Ka4DOSVACgUjLEk4mYUnWUWmi73h6O4psrqAoABEuQw5DElbR8o02aq31PVDXgG1kIm/LZzDSzLJXIHGptMaqPjwMg7SGuCgGviZhpJo4j7afX42kOFq7I0/kYk1pCo3Dn91MEZEAzrLfFKtQLT9QCogpgUagEAhZAyIlVdshhkj20097JUZJehTIaWg2+pNNCfZiBiMCdNpjUm+OREFtkwQtFwrTMiRH7rJiDE6eb4y1bDUXYepT6heu4kGxQXMeiCFWYLERPvrMdnQ9UVBSIAHStBjc1QvINhItDKguuMEBjGkeH1UVHK1HpVulIzY6NJqXRlVttW0zOJ02mNTqfGoEKaO2FUt/B6xFRcqOpRRIyxgBWJPOO0V/jx2Gz67rQhrROQIn0TkGZBiI51li3bctPqU61MrZDAWEZMkZkSuVPY/bXP8RYky4V8Wh1/jgyxn+My3JyeNNpj0h5G88HxCg1Y0PRCuUAL3TCqSZsWPmA/XVi/G/T+f8Ay1X/ACr4ONps6NEXdKCbuZOTP2mMe2urOvLz9blvh3npzPKX+O+n89Ab76fz1FGiLf8AX/R1n3ua+3xTDvvp/PRDfT2/n/y1DB/6zoFvrp73L7Pb4pf+kP8ADov9In+z/P8A5aizpP56nvc19vimf6Q/w/z/AOWh/pH/AA/z/wCWoUx9NFOnvcz2+KL5s83HZbV9x6V9hWVvt+ZgszY0QSO2qJ/r/PfYx9fxGP19H3xq8eYPDBuNpXoHPqUnUfeCV/8AyA15u2e4KQQfTwGYPlGtkqCkdQkRnE69Hp+peU8uXPhJ8NcX49MbY2M3TgbiSImZHoYwJ0k/H8WgjaAnPT+IP5Z9CM6yGq0LlSCboZTyenB7YnIEfNGi/EwCLFdeZjqABkiQZ4GT+muu1z8Nef8AaAtYq2ygg4I3AIOYn+iGP10lv2g4AI2QI+m44xPHoayCoQAQZDTweBH85nSWJ6ZEAknB5Exx24PGrpjX/wD4hv8AuX67j7f/AEfqf00dX9oJlidhAb5T+I554/cfQ6yBK2RHUFkhWnucj2x30A4UiQ6dGLZzIJHzHg44xEwNNMa8v7Q8/wDYhxOdx/8Aw0R/aIjnYkD3/Efr/U6x7cr1YIfEBlkA49sH6aOtUW5bVNODwSWiCeCft3PM6ajYz+0IORswfvuI5Mf3GhuPj+9P5vDiMA/7x2Ikf1HtnWO1GJIJsMKF+WOxyQAJMk5+06VWgWSpTBz7gGODg501cjX6X7QdzAfggCcZ3Hvgf1Pv/KdXH4e/EA+JmsDt/QNH0/6y+b/U/wACxFn157a84MhqsqqQxJtEgDLEzkfTJJ7TrZfgTb63iFhlQduA39sD1xcB2DZP56FkwPj2snZiQP8AeOfc+gPygE51kohiQ3SwkSB0wSFkgZtsB4Emda18e6bMNoAt2K5+s/uFERk5bgTrI9u5VgqiScBGE9Xy5WMmSSBq0h6rTgrdJX+0veSLSTEcBiBgxpxqBANUj1FJQM4PUt7GAx/hqMiYGQNK21Q03U0pFRQVKVAphpCj5zaxyxN0WnTVEJcEBCN1KzM/TnAEgdOJk97hrKhuqBBU3CtAvcdXSTl0bAJIAWSD9jpyiVUhkAqAKHdasBS2bog5UdP+InSdvZW9MOBSBeKlVgxUBotlRgBQJgETph6pLwxnLMzhbmg4k8YwCBEjQSae4+eyo1MELchzeywQAOD+8JIVuI1HdS7kAKhEKRkXOCBnJtY5JPA+mn220SWIqgw7PTJLDBJBLcZYSSI4AONA0lRlIK1wwBIAYG4iCpHzAhmiBN1s6AJRBdkqAAqWUkRC8AGAIKrBOInTwBVyaoNSkSAagGYLAypP9ZYvSDxOoNCgbjbysYcAEnAiBIJliQMRHvp8lepkf0iBcKbFuqTaFVu4sJJZv8WlA3tVgEAcVtujXincYW4lnXgQ1oAZhie51P8Ah14ONz4hRQjoU+pUU8W0+qPtfaM5zOuNu3FR7mUUWqEsSAVSGOAqx0IFwAJnWk/A/wANZqm43LCAFWkpjlmN75jsLdZtzivGbWtnRaB0StrwXy9eDGi0NJJ9tQwoY/6OiYaTOhoYINoydEDoo/XQHOhbpJ0qdEKQwdeevNHhw2+/3dJWUBanSj91exlCmMQKhPaADr0HP01kPxm2dm8o1yA1OrTAIP8Aapkznt0kccmNej0b/HPnFE3FO0sXRqZaGW2LYkk4nuBiDxnUN9ubZgMpxI5XAJx7gNz99SUqtTBW9lYFpQ/LBABIyRcZIkrx+emWQSFVTEwWTN0sYgdzaIiPqden4cAqVZwGLAXFQ3Pzce0wATxpt8Ecr0ifuZIOcCR29hp6rX7Na46eRa0BcAtyAJg5yV0xTm0xMdz9OBic9xqoIpIwFYwOO2O32P66IFYY3OrW9IwQcgAE8gRP8tKrJBEj2xkGP8tD0YEkEcEEEexJx75H2jQElEgE45iJzwTPtGI/PSqhX04HqeqWMgkWFbcY5uk/odCq2AlqtzkAKZMDJMGMcHjnGhUIuI6gAekfNGVnOAe/GgbWoRCi0n3iIkye2c++iqMQO6mBOeeTOTolyZhZ+8djk/8AXOnVVlUnqUdXaciJBM/XPsNUSaTEKzCqoYA9LSCw+WBA5IPEjAOtU/Z6Gd7iP92OPb/aI1kaEkAQrD/yqYumJkHMc9hrXv2fFAO8gESu1JB9/wDaM8cHEfbSF+C/j+wB2UmM7g3DkR6HA+8Ge0aynd7gFmLMKhAFrrImBAmfb+etV/aCWfwR4/3jMT/cax5aB9pExIj/AKHv+elInbiqIsBDoCSHttYkrAkmTaDmCcx9dMvUCmwglAZAbpOVADTzx2403ta5XIhhwcA84ETjRbiTzk4EzJjtqBwV+UDQpklSYEibfoSF7+51Ipi0kgshKgWkkhw4+W7gdIkg865tPAMAcaUu5cAqD0mZHse54wYAz9dU1KqVTJaYeQ2ALQMngcD5QBxzp41k5MrUuvNRW4mTwIAMkZkR+WufSqkSeJ59iB2/WNK9U2npOe84iciO/bB41FTds4uuqK7CCzFMsBEmTGOpsk/lqNXlmOfUCD3iVAxzkAE/KP8APSBXMGARcIJBIkRkH6cY4xxpis5MCBgRgRPJzHJzzoiSX5VHvQCeoQcADAk8TAUa9E+QPBfwvh9GmRa5BqOPZn6iD7wCB+WsI8j+E/i99t6LfKXBb/w0wXI/OI/PXpe7XD1rkd/TgtJOlMNJjXkdw0knRnRFI0BTow2m2JOhJ0Dk6STpDHGhOiUonQGiB0YOiDB1nnxt2t2zoPbNtYrPEeohg/qkfnrQwPfVd+Inhv4jwzcriVQVV+9Mhu3+EH9ddPTucozynh5/p+oEMTa/TJEggZgHPBA40TVFsGCKlxJYN2iALcQZyTP/ALac2irdaWRJEhmLAJzzAMyPp31GqYNvYAcwciZIPt317Xm+DjVXZCYDAMRcV7sBPVycDTK9oge31Izwfvp5KAC3EhpBNqtBEcEiIPuNHTqC0wQfZWxyQOk+8ZM+x1QivUun5hOIMkR9/v240e4ZmJwAZBJH0xx24/loPQdChYeneodC3DKT0kfQxjRUaeJKnAyy++Tme8/ynQIR5zgnEg9xnM6d223IRXIZQSwVx2sEsPfEj9dJ/DErChXEXGIBkwsHuckAAe86k7gD1CEmiJssZnNmQrAtyRMsZA9u2gZp7lbbCiuJOcK2bR83PbE6cq07QpUutwJN69OWEAEHqX6kZjS22Pphi9O4MqlaiPhQz94BywBUBgImdPeG1HUhqLrUhQTTrKLTarM3SzFHVIJnuTxoIVhe0FAbacRTwYFxlu7GASSeBrW/2eUj8bJkxtpERGK0fSMn9NZRuLFOEqUXCqpBJIJKGWJwVLTMCQB78a174CzdvZdamdvDiZMCsBMgGIECfrqxKd+OiBvwgLWsfXtn5SSduDJ/hiZn6fXWW1dqpV/WVqLtYUAAFMKeSV+e0rBFvvrVvjkht2rGnfTBqq5/sljRtjuDAaMETz21km53a/V0ViBec01LYAIzNijOQJEDUqz4I322dWAqKEuCm5YiDwQBgm3MCD76Qdm0eqyt6d9hdfc5IH+K0HnGunT217WbZL7wP3J6mDOSISTDm0Alokaa8PeGik3puy2ENFreoWDC4jpSwxnJPfU8qirswZsX1QEvYoSCgi5pxyBAYwRojTEEUzf0S19siILQZ+gAOCZOpfh1dLhcxoNaBf1Ra2ZdYJiLQAuDydNXXH1Kysyu0tUUgG75mA4W7EZEAHGdQRaW3FzI5WkczeCbcTGMjFun6dAK8VJEKGhbWklZXvHtOkVUnCt6oRA7EKRacFxJyQGwTp4sDIpAiUmorQflhmIJjpLDAwfqdaVHoYOSQD8xp5EGJEfeM6bXa59xxjmMSY7e2pVOosYvSpKzMWEKCcyCbi1uOIOj3DWO1OqvpupANhyCoa7ANpLErmftoYsvwa2//wAzExK0a35HoH8pI1uZGsK+H3iI2/iVC4owYGh6inEuCcd/nKrLCZGNbju64RSzGFUMWJ4AEkk/kDry+tNx14+DmkHWWL8Yajk2UaUE9CsWDMLiI+aAQIJ450dL40EHq2ojvDkYx99Y9q/xrvGozpLaz5fjFRBN+3rAD2KHkXDmO2pf+tja23GnWCyBdCMJM4IDTOD+mp7dXvF0A0CdVXwn4kbTcVko02a+obVJWATB56jHEfc6sm93a0qbVKjWogLMx7Aax1q9ocA+ui1xafnrYn/tVMf+v/8AXT6ebNm2F3NMn2k/8NOtO0dQHRg6gr47tzxWp592An9Y1Jo1lb5WVvsQf89TKaf0a0gwKsMMCpHuCCD/ACOk26Wq8fU61x+Uvw8x+I7b0alWkTmm9SnnMlTYIPMwJ/TRPRCwXRqYZQVKnDLcVuhu3SRgiSOe2ur5mf19zXqqy1A243BVMghA7MG7C0iYEyTqDS3JWm9NWenc11SkRKEqCUwc33XciB7517nn/qHVAwWEr05XEzLfXq7HHbRVSGUEuD6aqoBBBjnsIIBnJM50/udp6YBq07Q4eHUwG4UxMhgGBOIJmNOPtBmpipT+ZyIDhS1q3dgxHAEgTqxnDFWxINMOsKL1qQRcFzgACMi2fedFQ3LU2b0yyEqaZKz1AgXA94Pcj31K2dA1qgVChAaUSockEnBYRwFEmRzjTL7pThIpKxNy8pDNzmSBIUzJJA0MR3q3Ney2kFOqmAqiDEhRiYEDjOdFULNDGKnUqwx6jJZ4OZI4k/WJ05Tp2wagYK+ZUjMgleSRnn7TjR7fw8kdIWoBTZmgHoAAuJ4wCfzP01TAoV1CMAz05txkrKrme5aTjGDGnvFASxYrSKI1OmatEWqYXFqwASVuJYjJGdMV6t38RYAvbeBdm0QWHJj9I03QqlaitJSGkFY94JHbH8+NQFXqLLBGay4kLUyYFtkkYJj21sH7Pu2cDeVGS1aho2nsbTXBtyePrrIBRNSobYc5wcM0liZ9zySZxIGtZ/Z3Uf7bHttvf/vHY61Ero/HLbORtXQstvrrcCwAv9EQXHyyoY/lrO18sbirRasaFRe6MqwhA5NqiV6QCLRk8860P46bxkXapcwRzVLAZBtNGCVkBoBbB1TvD/iDv1Ho0HaqsNbIucKoJYzBIFomMwDE41z53lvhePwrlfcPVADUwbSQaqq0km0dbD5gADC47aUt9VSXQvSRiDUgB5cjLMCCxgC1WkDjXa8C+Im625b0nUrUdqj3qpMscdUXNxOMaleD+fU2tO6nt6D13Zi7MrXLPsxnBkYEfnqbfprFTp0TcSgNSmDIUsoaC0DAOGKqASvAB0+SVkUL6b1AyVUYgAhmwo91CxNxzB1Ydn5vqbStVqNs6X4msRVDuCBTBBtKpEAHJ6YmO+l+IefzuatGrutvSrrTQmxCU+bHU0MTFrG0iMz7aXly+hWHCnq/eU6hYNkBVVTLPgGRDQFAgRzohUkj1lbrIIcZKxliBNrEhlktxPI1cfHviBRq7Y0U29BQySCqm6j/AGgCyi5rR8wjXS8G3fg9Oi1I0qr1WVrhWHpnIkre0BBkD6gd9Z7X+wZyu4ODUDMpMSWBaAQzWtyk8Fj7405Rpn0yyuhk2ejm+229mAItsEHgzOrHsKPhVUq1d9xSdy5YBDaJYlMj/AVEAdtR/L1HwuCd5UrkAuEWnTYAgksGZ1klj7dgNb7CutwTBVxb0x83eSZwflIH3Orj4z5/rVPDW2le5dwGCF1iKiIJhmB+YsFDEciffXP2tHw38Q7VKtYUFPSQjM1QHI7mwACLu4xjU3xLaeFO9JNvVqUkFzVmqB2OIgKhOCc/fjtqdvxVZ3e5IWHVXS1xTdTaenAOIJUEzawFxM5jSWotazUhfTUMYeJS4mmCQP4+4tuge0atfi1LwintaiUzuPxKxYXVkMggknsAAZ/TURvCvDRQLPvnbc/OWWmzLyTbP1Y/OeM6dvxFdKgKGRjIU+qrY6ptAUEwZByTxnTYqgAEdLyx7WkH5QByBMg8jnVn8u+E7Sol263KQAHdVVvUUICpBcjC5kwDJjSanlwVatWhsatKtQNhuqGmjhgHKKrVIaA0A283ZGr3g4Nfd1ARXsZXSorhwAAWm8THTMAQoiAdaT8UvMAq7DalTK7lkqG05KqoaP8A1GPYW6pe68s16DpQp16NX1Cx9NKqsFdQQSyzaGgkAn2+mj8weTN3Ro+tVpNTpiKaLeGCK0WqvUxEm4mP89Z3isuRXhSvUkFYBAt/i5JxjIAXJ54+miaRgSrQtytw0SQc9jIgEfXXd3vlDdjbtuau3ZEAkvIXBsAJTuBHYZuOpWz8jeIbwCo1J6iHh6jWuQGHDNnIEZkARGt9oyrHpDM9DCYPYkACPoS0z20usjwpZSAwkFYyoNvC4H2MHXT8N8v7upVqU6dFqtjhXUgESjGVJJggERg5/PUTd+CVtvVFOoj0ahggMDJxyIGZYCOwxrNsJHc+G2/FLxOjL9NYVaIkmRMFLgSR1OE1pfxA8yDb7f00dUq1j6SMxwgbFRzGYVZAPuR7HWVjyduaFH1q9CpSWnY61QJKRNsqIkFrOo8Rpo+D+IeIX7n0nr3YLkSTAI6QfYEwFxIPOs2cbdblsmOYa0kGrT+aBekXQWyQoIVjCkAEYH66do71gaioBVpO4WKoDPaGLQG5plgouKHR+H+H7i+dutb1lLhkRHLLaqg5AySSwiARA0xvKDkBPQIrJKtaGkgAKgKW4PucFpJ108MWliw1FNJjTm1itWCt3UxGJ6AQoUOCTInB1Eq0mpkghldWgEEcgdUFTBywyDiPrqZu6DUnsqKSl5YXIUdlmLiWFygqBAMxI9tFuhBFSneqzKpUBYDqWFDMLXkQSYHEHnTfKlUKNq+tUpLWpkFFg2/IuDCm+0TmQAxAzpvc0kHVSeQSwCVQCygAKpwLCTexAHEH6aZNNWljKMcgjKsWYknHyBV4UT+Wliv6rKjrfjJRQXjLMZHztA78Aaf1NIdbGKi6i6yD1NEgBYmZH8UkEjkaIHJuUk9Kh0wBnmBhiVBAH2n304zPTIQSykKzpUS2Cpui05gN7QDJ0Vak9MhwHTmDnm3qg9icdPb31fARtywuVbagYoCIBY5LwCepR2JB9xpmmqwSSyMIxkhhDEzmQcrA+s6lfgKjC70WYSzF6YJwAAJtBACxPYmc86ZW8pYcqCzqMXXMVWY5JgCBnE/fV2JhW6fJvVSQAqukAdKwo4gjqknBnGtY/Z/p53zBgwJ24B4ML68Er25x9jrImS09PM5QjgXCOfm4EyO2te/Z+YRu+gK3+zkkH5gTuIx/DGRqpUn44zdswpCkjcKJIA6vQBknCiDk/wDHWX1adzy4FG+LQshYYhfmBNi2ZPM/nrV/jNtFqvsqb1KdMN+IF1Q2qMUeqYPBjHBnVI8W8k/0KUN1T3Qq1DTUJMqYyTgiAB7iMaxyuVrj8Kpua9/UQOmFLIIUwAElQABhZ9zzo23BIKuBEoS9ssLQUQTiBABt1b/HPIdbw8LUFWhUZmtFDLsWcFRCsgDkKSZMH21I3XwgrptjW9SkhsZmpsW6QBIUG35h1AzOQM502Ko+9qH+BzUpyQoM3BUaEuyQDaTFpMCR20T7YEwQaZJ4cHoVvkBnqAtkyRmANW3Y/C/d7lPVCU6VwBXJWVgAFVyOr5pkTPadRfEPBN4q21qXqFqjIrnNVSgCqCQSwFuQpkcanfj/ABMcTfI7sDVQBqoDKVCgEGxRKLIi1DAgGTOm6teSzOTUZ1hWuJPzC0mczavB4BGn97sa1FwhSolxDU0YZJkopGBJkx2GleI+B1qNMVGpVqVzEC5SFJjpCkmST1zP0idO0EVSYexlZSCoV4u6zBiZBYAAyD0zzokaH6XKkzIIgdRj69NhyTzGpninhtTpdqUAqCj0ktRlQWKYgAC4ZJhiZxGjXYV6tJCKfrA3VPUBJcIgCAM2SFkYWO2nZTFQozA1AaTnrmOlrmkdAxTUKDFgMk5A0zToEI7NTYg2j1FJIVmhyJAhmtnB45nGlVNuzAokmSbltMrEqmRyYJ440ihuHRiisVklSGJgAwDIjAs5kTpv6JG33FSx0WyotQQbgCyj52tY/J8olgc8Z1F2zgW2uUkC68dM9RExMiLYBGSdHVSGPqAqGbJVcciYQwD0zCgjt76XuK+UBtqKCxHAfr5DNBMgIPcLOCdXQusVwShRpUXA4mCzkxPVlcDj6Rphza0mJBm5eqD8xyDk55551MSpMii5N1NaZpsomahIYU5JBEAdeDGoVFCGFr2MykGYgBiVjjC2EzI08Icp7iRfUUVIBmCA11vzGAWYAkSTz76J9+5UL6j1FBEIS2GtGQskLDEjHccaKgaZCKwalBJaplpBJtlf4YiBHzXSeI006ky1QSC1zFSJEyftMdoxGnU2n914lX6qTVawGQ1Oo78i2eljzd7jEalVvEN2QAa1ewFQSKtRlXNq8MREjjvqClZmYi31byGbu5tLMes9Q7kkH+emNtumQAqxFpDAe5GV+h54Or1n0m12vD/Ne5ooUpV2VC2SIvLMcnOTgTz9zqRtPPFYbobhoruJCmsFJUTJtkdBIE4HJxrgU0UEGqGAIYhltMgCMA4i4ZPOnKlOo4u6W6WkgC5VpwssI4iOfprPXj9Lrt+YfOe/rXrXqPTVoBolYADQQsACcRPP151I2nxK3tNFp+qq01UD9zTpgqLT9MEd54zqt7Ko5EKb2e5SrAEw5QSsz1fXEBSdIdAGZQGRhcImQMgEe8ABsyZxpOE+jXW8H87bzbljTrwWLvUuAl2b5jJyTgRP399SPDPOW72rGqr5qmWerTFRnYKLus/cYBxrgucPgOFBh1EAG4AE47xAB99SNunqK1tQAqOmnUnrNQhSFiVB7km3V6w12fFfOVfcV6VevTpVmohgIWVIw2VXsPqI11PGviXU3G0qUnp7ZlqGwItwdF5uUEWxOAQZmMY1Uq9FkIZkeiXVnSPleXAkZwgEjBMwPfTG5YvLul09TMuLb2JnGJMQBGM41npF1ePCfOmz2VILT2F1eSGesQcj5iGtJJk8C3HfUbwjz7SoV6u6qbJWrVIVLSqU1t5gWHJMSw9vrqobbbtU9NKc1CTApHkFmHSs4BMAyCMA6UlNi4pr0s72MrkWg3CBniDyTq9IatfmTzhT3m6pbittA1GmsWI8F5iLmtuIugAEZznSfMXngbmi9CjR29DbmFVbf3gzm1oEMcEgduTqr0aYNZfVJoh2uZlW61ZaWUTwMxBzGntyFDU16dxKp/RXKwVWLEE2zcRMkgwIzrN4yUlWo/EytQpKm221KiihQZF4IM8mAAW5zk51B8n+YqW2cOuySvV6uu8kgtcQFp2ngSJAx7gDXBG5hopO3ptY7LVgKXRSxlQSrgGQpOTPbQcrSqqrpUoNTpgEoSWJtYgwzCLpAwYAOrOEw13915xXcVxV3O1o1lCKAlP90SQS83QSQCCCO+tV+FnmDbbpa3obUbVk9K9RHUGv9M3WqTgMcjv3nWC7isz/ADANagUFIXKoYmBk/wBonmOdaz8A4u3pDFgfw2TM8Vxx2/4DVnCbsS3wd+Oe6KPsmBgxuY6Q0mKFuD9Tz21kdZiCAINhiVJg8f5zLczPOtg+OFO47RfUWnI3E3zaR+5MGAe4Uce+skautrHIZiJUBbChljPViMQsREzrd8pEeq7SeCMmQMYgT9BMfWRqRu6rVJN7VAOCSCwVIAmSYnsBzpNKqoCmHpsSAzLBEASenEtJAxgYxpFKkFMlVqKWBlWIJ6QWA7j5smO2NTIp9/F3KkLUqhGJlC7FQBwPYm76YnTm08arUbnp1a1JmxKMYYqJAMmSZzOY7ajU6hQiIJXFjiZMdQg9p+vbQYA4wgCknkhmEEiMiSYAAxp1g7b+bNw+6SrXr1SaKlfUphSVUgZW4W5MSTBP30dXzlu3am9SuNwKZNW2oMAhYMrgERx3kEjnVdq1TkTbMXZMEfMJ7Y6REQI05XpNaDhl4uU5JMuwI5YgH5iI1Lxi6se6+Ie9Y43NRcdSsFtEggwAvecKR3Ge+pf+sTd09slNQu3QD0w9NMNCxktILTAJHEGNVEIzw16lpUBSeozliPoIALSD20n1QRFzDAFhMiZlh9IMadeP0kru+H+bt7t6LU9vWC00xdTVQM/xXATbcYE899ITzPuEqNuUrLUr1JU3IrVAMBT1LaCe1p4Xga4oBhWtKgAKWGZLdQnJE/QRx2nQ9DpkMGtK/K2MgkxMEEZB+sRpOM+jXX8U85bivVWrVe9qV3ppUVWAkgMALY7SZHERp3xTz1Vr0fTenQUQSTTo01LduYlRg8ZOq9ab8qCwEw4AnB5B5Hcflp3b4Kj5TIyRI4J+s9XtxdxpeMNWLbedHpqCdtsqkoOtqCkgcC4g8xGNH4X41tPSZKmzNZne8/vFSCPlVYW/gnE5+uq5RXouZGALgXgYBAlhxBMGecad3aMEkFHVQgLriC0mOxYxIJjEc6z0g7aeM7EV2f8AD1Fo2MnoKytLGQSXqZBzEDIIkERpXiniPhtT01obettSGtqsGulIIIAuImeZAH31wa1NCrMhItFMWuAGkkl7QoPQI5weoaiVFwAZBABg9+TIgY9vz1ehq2eO77wo0rNvt9x6oAiszAKYgE2XEGQCOBzp/ab7wmnSAqU9zuiBzcqKsmTy6kGRMie321SKp4kRIBOZkiSPtgj9NOVhlcowAUSuBwJBGDIP6nTp+mu74XV8OBZq34nLNFNQltkyoZpBIx2576PxHxLYtuQaVLcUNvb1qrqXYzIgkwAROLu2uKyQRDFW6rruwAEZ9zEZ4J0GpgHrkfMemObcADiJifpOnX9NWfxql4Wac7b1xUDop9SAhDSWmOqQO476lJ5c8LFByPETUrCnKqEIRiJIHVTuIk8Ag6o9XgTBwM/kIEYx2/LnS9ulxZQAe3VE5IGPqP8A21en6asnlvYeHPTndbipTqyIp00JIjMklYPHbsBp7ZeWtnUqu53VFNsrgK1SRUYRJFq8AknJ9tVmvCsQwsK4tDXCe2Z4jv8AbTNelDGIYC6Cs9hjHsNZ6X7NXLzF4RtUWjS2m9Wv6pVXDRalpJUh7ZVbp6ZzI11N35L2O2Qk+IrR3K05VFNy3BeSSC3VJPOJxrOqKl2gMDIbDEDCiRJODP8A76Ky72BIPuSTGBPuYjVzl9mxa/Lfkncb2Cq0kQUwA5hQAJAHSCWOTNwMhY1M3/kLcPuxtaFUV/TpqysXlaatdjHADmcDkidUf0cEnjhSOJgGDPYDmPfT4uy6tHI5tIAAzEY5ER7aZy+zYt3jfkvd+G+mxamKbcS3qKKgptyrJEtwuDmAY0xV8kb1KIrptqlOFJLI8EC0A9F1wnMnvntqv7vfuzAirUNpYoHZi6AAGbuOfr+Wpe882b3KvXrRxDuxwQJHMHnWc5Gl+G+U93uUD0ts9RXBErAysKZII4IBHvpXl/yzuN4Sm3U1CGIcMISmIhSWmLu2MjtxqPtPMm4pr6P4muqLIVFc24OMAxaP56QPG66IKQrOKVzz6TlbhdDE57/wyONanZXXo+Qdy2+bZhQlSC5ZXNiqQLciSBMg986134Z+TX8PO4D1adT1DTPSIYEepJbvmRH/AIfrrAK3iLXM6O0HEOZuQEQpIw8Dn7a1f9n0Z3pIAk0JiB/f8DsM4++k7W/LNsxK+Ot3+yQoaRXBGJiaBweR8sSOJ1k6oKhZkCgXdNMtJ65wD3wBJ1q/x2RD+EDNaSK4XHMnbgyeVAEmQO0ay/f7m8AVAJCmx6SKLwBZTEAiBIPURcfbW78kngzudqC7lR6ZDLbRYkwG9i3KwASx+b66PeFb5rKabsZYgCLiWYm3iLWWFUgL7aKs5YSwL9EBgzSokLTu5gLFqqeZ01RqsHNjqckC/uGMEZkE25JkRqKG4rs4AJDKq24xEm4xOYJP1nSNrTMkGJBUWExcOSMwF+UexzjUzc7UNDmm1K7reoFJQmo804CrFIW3QsmYwO+nNxuLkb1bahaW9QEX3kWpfImBbJQ8Y99EqN+Cl4AtLGQnAteSIJmABAk6P8KohaivQZlkM6kq1zi0kGCiBQxkXTHGmqgLEliXgQGzOelAR2A4C6m1KjimArrUEsbGEshAsGDyeo2qpPHY6nlTe9TDU4SqqMwWsgIuLwqXMRdHTIUjvqOD0oZDquQnBF5giMFpgZnGna9P0yAL6dUYZXWCpAGQZkGc5GPfSVQZVlLEFiXVyZABAycW3FTP0OdDDG5qIzXKBTDHCySqgwB1GTiTJzo6m2a4iy9mn0ypBnICm0donpMEzxo91UVWYI3qoCQC6wSI5sk25JxOlpVtZXpF6UW5BbBAhzeMgz2zGqhDXPUBJNQyBDN1MekQSxmcQP7Oiqt1MF46umfllogNPtEtj5TpbrmYvVbiWQgkxkljEnLLLEZ4HfTfrEJYLWWAxlADKgfcgSflHMTqrh+vWSOj1Ew1yg4DEkQDdKrGCTM6bqLJMj3JKzEYUSOwHaObtJqUgXMdAtE3dyFHOPeY0mqxJJtti1cTFw+b7mMxqIXWLOLR1gtzEuW+VZMFs4IGdIrAhCoDQCRaSQQcD7Az+kae2qkkMVYIpRb6amAQGYcQLz7yCAJ03uHZ1Ukhhx0nIJuJHueCSYOqiNUZYXDXdV8kAQSLQv8A5QZnnGjorLAAFpI+XnnsB8x7RpPpYktJBAgg5xIPsRgD8xp2isENBXqHUvYwSY9miD9NKHaxtIlr4DdJmVlmBUg8tEExxOk7llDUjTVqcqCb/lOeR/aTEGeY05WZqzwYZrVtI6ZVQTyYnggk5LDvpmowAtDPIChgyxEZMdWADwIBM/XRS61IuL7VGSWdYI6nMGyQBJgKMYI1EL5wJBJxGRn35k8z9Y1Koba4k2sV6QbDPAJOCZJIHHAjUe24AyptgYxjJIH0B5J/tDTQGwCVJEyCp4icAH9CcDRrTWYh7rWgqZknjBjHIxzzpyjt7QGaZhSqspghu88AYH3k6da9i1VQaYuWGUdKsWwJnpAggD/DqIhvVwFiIJxjvE/bjGpFSt1mzAMgK3YQME8Tk/adFWlmmLjBJI5JJOTJkkntpFd+FHEthuxJhiD9x+UHV1UndsDc0dYY5Q9MKBwBEAGCW+vfTDoXunr+ZiRyQIEkHn6aXtwoDZcE3B2UypQwIjGM5+40utBBIC4PYwcsADaYnDcD6nEZSrTK0TJn5lDEqxCmOmInLEg4GpO5pKAUa6k633I3Am2FWTNxnlo01uLS1SGwoMX4doIAxJlhzE4AOlX3g9YCqGKB4B6iAc8M310QmjtlF17FCFYriQ5DAWggi0ZOcjGmjQhQXWLg1pDCTBAJIE+5AGORoKxAIu7EQeDngHMjBM6XAVRIINrQcMGYNE5gqoyvecHGskNEdgQwJiD9CI+2tm+A4WN3FIo00b2uuVjNf5RECM8EzI1j22pluQHJ7L86m9eBi4t7ezHjnWwfARVC7qGYv+5DqVtCQa8QZ6jzOBx31Z8pZ4XrzT5Mo+IemK91tO8gLaMsAJuKk4iYBgmJBgRWtt8E9qn9dXYSCysKJDETE/up7zjXf+I3i9Ta+HVq1J/TdfThoBtBdQcHHBOqxT8zBdruq6+MNuhSprPp0KN1Is6hWAwG4Ig4yT7a3kTUmj8FdslQOm43KMDIg0iJmZg0jOcwcDtGm2+BezIE1dxcD84NMEiIAgU4icnGTzrveJ/EGht3qIyV6nooHrPTp3LSlblDmcEjsJ+salbLzrRqvYq1AfwqbvIH9G/A5+b6cfXTIar21+DNCmpVdzurW+ZSaRVsWglTSgkAmDGO2mKvwK2RMrU3CDGAaZjGctTJM85Ou5T+I9Bjt1SjuHbc0RXpqqAmy60z1QCOT2jvMDUjbeftu9cUgtUK1RqNOsUilUqrdcivOSCpGQASME6ZDVZT4E7RTivuRweaXI/+3750R+A+0P8A2jdTJMzS78/1X8+dW7zh4luKO2dtrTD1IbLMFWmArEu0zdEYUDJ055O8QevsNrVqG56lGm7GAJJUEmBgaYaqg+C22ipO43DeooUs/osQAZ6WalKntI7aZp/AvagyNxuv1o+8/wB1/LXY+Ifj1barQsdqNF3cVtwtE1TRAWU6OBc2LjxpnwHztZthUr16e7R9ym3pVqAAJ9SApqJIFNgZmO0HTIbXOqfAvaMM1txMQCPRHckmBSgk+5+kRpVH4H7ZVZRuNzawgj9zkSD/AHeOOedWTxXz3Q27blai1P8AZlotUIA4rNasZkx3/wA9FQ8/bc+v6gq0DQp+swrUypNLIDqM3AkR7z20yGq0nwK2i/LX3I9xNIg5kYNPUnc/BnaVGZ3qVi7XliPTUMWMg2KgUW8AAR99ddPiJQ9Ks709xSNCkK7U6lO12pEkB1EwwkHviM6Zbzer1trH4iktT8QRTekg9VaaBg0lpQQemOczGmQ1wqnwI2rRO43WJzNGcmTn0s/5adPwP21oT8TurAxYJdStuIgmPT5I766m3+KG3f0raG6PrpfQij/TQJZUg5KjmYH1xqT/AKxtt6e3qBKzfiGqIiLTlxUpzehWcNII9sc6uGuEvwP2ylrNxu6YYkwr04ggiM084JEnME6G8+Bm0qOW9bcJIAtT0VUQAMKKWJiT7nVhHxB23oerFW71TQ9Cw+r6w5p2f2ozzEZnSX+Iu2WizutVHSolFqDJFUVKgmmtpNvUMhrrY76mGq4PgRtJJNfcsYMEmlIJESCKcyBof6iNp23G6A+jUu4g5NOc5/XVrredKSUBVeluEY1PSWiaZ9R6h4VVBhpybgbYEzptvP23G2Ne2rK1PQNGw+r6xMCnZPzfnEZmNMNVir8BtmygGtuZB+YGlJEAAR6cACJwO5063wR2pRk9evDsGJihdIEDq9KQPprreTPMtTdbrfhrxTpVKS00dArU5py6kck3T7/TXC80+b9zR3lam26TZBLfwwq0bqW5lZN9f+DqkQOInTIaWvwK2oYsm53dORHS1MYIg59Oc5n76WnwM2cy1Wu3SqgfulGBA+SmJ/PnVg8R890tsQlRKlRlpLVrmipdaKNPUzSDaSDEAmBMRpfjPnelt8+juKyBBVapSplkSmZIYsSAcAmFk/TTDVbT4G7XAO43LKCOljSIMcD+j4+g0KfwO2yrau53YWQxE0oLDgkGnBP5Y7a7W9+J22ptUASvUFOlSrs1OncPSqC4PMiABzOfaddHwPznQ3VVqVMVVYU1qr6iFRUpsYDpOSJxmORpkNVSr8C9mciruFMASDSyRyYNMiTov9Re1IVW3G5KqCAP3PBa4iRSnJ7zOtJB0emQ1mNP4DbRTI3G6+00SOQQCDSgiYx9NKqfAbZkf025BkkkGlJJIP8Adxj/ADOtM0NMhrM6vwI2jZNfczn+57mSf6LJ+p40Y+BW1iPxG5OCBPo4mOD6WtL0NU1mq/AzagW+vuCsFQD6JgEgmD6UrkcjSaPwJ2qtK7jcj6H0SPeINIz+c8a0zQ1MNrNX+BO0LXetuA0sbh6IyTPApQI4EDVi8l+QqXhvq+lUq1PVsn1Chi2+ItVebjMzwNWjQ0RwvOngTb3Z1NurKhcpkgkC11Y8Z4GmvN/lv8Xsa+2p2U2qqFDFcCGBzaJ7fz1YY0CuqMk84F9vX31Om7r+MorKnbVKhqOKdgFGohtyDabxjka7e18k7lTQq0q1OmTsaW0rh0ZyoQCShDAXTI6sa0CNCNBSvLPkipta21qNURhQ2X4YgBgWa+6RPaMZzOofhPw0ajuUN9FqFOs1ZJSoassWYDNT0lClsMqzj6nWg26EaCH4ptDUoVKYIBdHQE8C4Ef565fgvhVfb7bZ0FekRRVErkhupVWOj+ybo57TqwRoW6Dg+ZPCtzUanU2m4FKpTulKgLUqqtEh1BBkcgjjVcf4c1mo1WatS/FVNxR3IKUytFHofILJkgiZPJx7a0KNFGgyrzr5Z3FPa+I7irUSq+4p7RbaVNhaabiYUkkjOJJPOu5u/IdbdtuG3ldC1SgdtT9GmVCIXDlyGYyzMBI4xjV5jQt0GdUvhvVNDdK77cVa1A7dGRasATMs1So7GcG0YGu54j5VepV2bh1A29KtTYEHqNSkEBHtBE57atMaEaCl+E+SalL/AEXLofwNOqrxd1l6ZQFcYz7xjXA3nlmvtq3h1Om6God3vqwaxmRRUSowDLgxBtxHONanboW6CiJ5ArWesa6fjPxP4u8Uz6d9lgSy66wJImQe+jq+Q6z09w1WrQfcbl6T1VaiTRK0ltWmFZrwI/jBuB1eo0ANBnFP4WsNqKfqIHSv+IpJFU0aXTaaYlxUsYSSQQZyNS6fw8ddsLXopul3C7pXVH9MOotCkM5dltlSxM6vkaFugrHlXy7W29bd1q9VKjblqT9ClQpRLSACTieMzHOdQ/HvKm8qtXSluaR2+5+ZK9I1DRkQfSyFg82tgHOrnboRoM78V+GLFwaFWnBoUtvU9darELSBUOtlRQxIOVeV/wA3fG/h7UrM6rUotRNBaVNKtN2/DlEK3UkVggumSSJHaYjV/jQt0FA2vw9qrR3VP1ac19jt9qpAaFalSZCxxwSZHfGuv4Z5WelvaW4LoVTZLtSADJYOjTn+GF1aI0I0AGj0QGj0A0NDQ0A0NDQ0A0NDQ0A0NDQ0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data:image/jpeg;base64,/9j/4AAQSkZJRgABAQAAAQABAAD/2wCEAAkGBhQSERUUExQVFRUWGBcYFxcYGBgcHhgbGx0YHxggHxkbGyYfGCElGx0aHzEiIycqLCwsGCAxNTAqNSYrLCkBCQoKDgwOFw8PGikYFBwpKSkpKSkpKSkpKSkpKSkpKSkpKSkpKSksKSkpKSkpLCkpKSkpLCkpKSwpKSkpKSkpKf/AABEIAKABIAMBIgACEQEDEQH/xAAcAAAABwEBAAAAAAAAAAAAAAAAAQIDBAYHBQj/xABHEAACAQMDAgQEAwQGBwYHAAABAhEDEiEABDEiQQUGE1EHMmFxFIGRCCNCoTNDUlNiwRUXJDTR4fBEZHKCkrEYJWODotLj/8QAGAEBAQEBAQAAAAAAAAAAAAAAAAECAwT/xAAfEQEBAQACAQUBAAAAAAAAAAAAARECEiEDEzFRYUH/2gAMAwEAAhEDEQA/ANG87edv9H+iBTFV6zOApqemAqAFjdYw/iAjuSNVqn8aIcpV2voMACfUrGFFt2baJacjAU89tRPjzbGzvUsl1UFhgrJocdiSLoBxj6azTbSR1J61JmIYgKaqib2CsRKtYnPyiIxOpasjUtz8bGpPbW2RQSASK4blQwA/dgEwRiRGZ4gq3/xpalkbMVKZusqpXNr2DqImgCAGxkDjWV7V6jM60DchLU127kMbWEuQD0BgoguCD7ajbWvbLIzBy6/ujJR1+cz7qGCi1hnU1caxV+OIglNoWA968EDoBLD0jAua0QTMTpVL433kins7m7Ka4DOSVACgUjLEk4mYUnWUWmi73h6O4psrqAoABEuQw5DElbR8o02aq31PVDXgG1kIm/LZzDSzLJXIHGptMaqPjwMg7SGuCgGviZhpJo4j7afX42kOFq7I0/kYk1pCo3Dn91MEZEAzrLfFKtQLT9QCogpgUagEAhZAyIlVdshhkj20097JUZJehTIaWg2+pNNCfZiBiMCdNpjUm+OREFtkwQtFwrTMiRH7rJiDE6eb4y1bDUXYepT6heu4kGxQXMeiCFWYLERPvrMdnQ9UVBSIAHStBjc1QvINhItDKguuMEBjGkeH1UVHK1HpVulIzY6NJqXRlVttW0zOJ02mNTqfGoEKaO2FUt/B6xFRcqOpRRIyxgBWJPOO0V/jx2Gz67rQhrROQIn0TkGZBiI51li3bctPqU61MrZDAWEZMkZkSuVPY/bXP8RYky4V8Wh1/jgyxn+My3JyeNNpj0h5G88HxCg1Y0PRCuUAL3TCqSZsWPmA/XVi/G/T+f8Ay1X/ACr4ONps6NEXdKCbuZOTP2mMe2urOvLz9blvh3npzPKX+O+n89Ab76fz1FGiLf8AX/R1n3ua+3xTDvvp/PRDfT2/n/y1DB/6zoFvrp73L7Pb4pf+kP8ADov9In+z/P8A5aizpP56nvc19vimf6Q/w/z/AOWh/pH/AA/z/wCWoUx9NFOnvcz2+KL5s83HZbV9x6V9hWVvt+ZgszY0QSO2qJ/r/PfYx9fxGP19H3xq8eYPDBuNpXoHPqUnUfeCV/8AyA15u2e4KQQfTwGYPlGtkqCkdQkRnE69Hp+peU8uXPhJ8NcX49MbY2M3TgbiSImZHoYwJ0k/H8WgjaAnPT+IP5Z9CM6yGq0LlSCboZTyenB7YnIEfNGi/EwCLFdeZjqABkiQZ4GT+muu1z8Nef8AaAtYq2ygg4I3AIOYn+iGP10lv2g4AI2QI+m44xPHoayCoQAQZDTweBH85nSWJ6ZEAknB5Exx24PGrpjX/wD4hv8AuX67j7f/AEfqf00dX9oJlidhAb5T+I554/cfQ6yBK2RHUFkhWnucj2x30A4UiQ6dGLZzIJHzHg44xEwNNMa8v7Q8/wDYhxOdx/8Aw0R/aIjnYkD3/Efr/U6x7cr1YIfEBlkA49sH6aOtUW5bVNODwSWiCeCft3PM6ajYz+0IORswfvuI5Mf3GhuPj+9P5vDiMA/7x2Ikf1HtnWO1GJIJsMKF+WOxyQAJMk5+06VWgWSpTBz7gGODg501cjX6X7QdzAfggCcZ3Hvgf1Pv/KdXH4e/EA+JmsDt/QNH0/6y+b/U/wACxFn157a84MhqsqqQxJtEgDLEzkfTJJ7TrZfgTb63iFhlQduA39sD1xcB2DZP56FkwPj2snZiQP8AeOfc+gPygE51kohiQ3SwkSB0wSFkgZtsB4Emda18e6bMNoAt2K5+s/uFERk5bgTrI9u5VgqiScBGE9Xy5WMmSSBq0h6rTgrdJX+0veSLSTEcBiBgxpxqBANUj1FJQM4PUt7GAx/hqMiYGQNK21Q03U0pFRQVKVAphpCj5zaxyxN0WnTVEJcEBCN1KzM/TnAEgdOJk97hrKhuqBBU3CtAvcdXSTl0bAJIAWSD9jpyiVUhkAqAKHdasBS2bog5UdP+InSdvZW9MOBSBeKlVgxUBotlRgBQJgETph6pLwxnLMzhbmg4k8YwCBEjQSae4+eyo1MELchzeywQAOD+8JIVuI1HdS7kAKhEKRkXOCBnJtY5JPA+mn220SWIqgw7PTJLDBJBLcZYSSI4AONA0lRlIK1wwBIAYG4iCpHzAhmiBN1s6AJRBdkqAAqWUkRC8AGAIKrBOInTwBVyaoNSkSAagGYLAypP9ZYvSDxOoNCgbjbysYcAEnAiBIJliQMRHvp8lepkf0iBcKbFuqTaFVu4sJJZv8WlA3tVgEAcVtujXincYW4lnXgQ1oAZhie51P8Ah14ONz4hRQjoU+pUU8W0+qPtfaM5zOuNu3FR7mUUWqEsSAVSGOAqx0IFwAJnWk/A/wANZqm43LCAFWkpjlmN75jsLdZtzivGbWtnRaB0StrwXy9eDGi0NJJ9tQwoY/6OiYaTOhoYINoydEDoo/XQHOhbpJ0qdEKQwdeevNHhw2+/3dJWUBanSj91exlCmMQKhPaADr0HP01kPxm2dm8o1yA1OrTAIP8Aapkznt0kccmNej0b/HPnFE3FO0sXRqZaGW2LYkk4nuBiDxnUN9ubZgMpxI5XAJx7gNz99SUqtTBW9lYFpQ/LBABIyRcZIkrx+emWQSFVTEwWTN0sYgdzaIiPqden4cAqVZwGLAXFQ3Pzce0wATxpt8Ecr0ifuZIOcCR29hp6rX7Na46eRa0BcAtyAJg5yV0xTm0xMdz9OBic9xqoIpIwFYwOO2O32P66IFYY3OrW9IwQcgAE8gRP8tKrJBEj2xkGP8tD0YEkEcEEEexJx75H2jQElEgE45iJzwTPtGI/PSqhX04HqeqWMgkWFbcY5uk/odCq2AlqtzkAKZMDJMGMcHjnGhUIuI6gAekfNGVnOAe/GgbWoRCi0n3iIkye2c++iqMQO6mBOeeTOTolyZhZ+8djk/8AXOnVVlUnqUdXaciJBM/XPsNUSaTEKzCqoYA9LSCw+WBA5IPEjAOtU/Z6Gd7iP92OPb/aI1kaEkAQrD/yqYumJkHMc9hrXv2fFAO8gESu1JB9/wDaM8cHEfbSF+C/j+wB2UmM7g3DkR6HA+8Ge0aynd7gFmLMKhAFrrImBAmfb+etV/aCWfwR4/3jMT/cax5aB9pExIj/AKHv+elInbiqIsBDoCSHttYkrAkmTaDmCcx9dMvUCmwglAZAbpOVADTzx2403ta5XIhhwcA84ETjRbiTzk4EzJjtqBwV+UDQpklSYEibfoSF7+51Ipi0kgshKgWkkhw4+W7gdIkg865tPAMAcaUu5cAqD0mZHse54wYAz9dU1KqVTJaYeQ2ALQMngcD5QBxzp41k5MrUuvNRW4mTwIAMkZkR+WufSqkSeJ59iB2/WNK9U2npOe84iciO/bB41FTds4uuqK7CCzFMsBEmTGOpsk/lqNXlmOfUCD3iVAxzkAE/KP8APSBXMGARcIJBIkRkH6cY4xxpis5MCBgRgRPJzHJzzoiSX5VHvQCeoQcADAk8TAUa9E+QPBfwvh9GmRa5BqOPZn6iD7wCB+WsI8j+E/i99t6LfKXBb/w0wXI/OI/PXpe7XD1rkd/TgtJOlMNJjXkdw0knRnRFI0BTow2m2JOhJ0Dk6STpDHGhOiUonQGiB0YOiDB1nnxt2t2zoPbNtYrPEeohg/qkfnrQwPfVd+Inhv4jwzcriVQVV+9Mhu3+EH9ddPTucozynh5/p+oEMTa/TJEggZgHPBA40TVFsGCKlxJYN2iALcQZyTP/ALac2irdaWRJEhmLAJzzAMyPp31GqYNvYAcwciZIPt317Xm+DjVXZCYDAMRcV7sBPVycDTK9oge31Izwfvp5KAC3EhpBNqtBEcEiIPuNHTqC0wQfZWxyQOk+8ZM+x1QivUun5hOIMkR9/v240e4ZmJwAZBJH0xx24/loPQdChYeneodC3DKT0kfQxjRUaeJKnAyy++Tme8/ynQIR5zgnEg9xnM6d223IRXIZQSwVx2sEsPfEj9dJ/DErChXEXGIBkwsHuckAAe86k7gD1CEmiJssZnNmQrAtyRMsZA9u2gZp7lbbCiuJOcK2bR83PbE6cq07QpUutwJN69OWEAEHqX6kZjS22Pphi9O4MqlaiPhQz94BywBUBgImdPeG1HUhqLrUhQTTrKLTarM3SzFHVIJnuTxoIVhe0FAbacRTwYFxlu7GASSeBrW/2eUj8bJkxtpERGK0fSMn9NZRuLFOEqUXCqpBJIJKGWJwVLTMCQB78a174CzdvZdamdvDiZMCsBMgGIECfrqxKd+OiBvwgLWsfXtn5SSduDJ/hiZn6fXWW1dqpV/WVqLtYUAAFMKeSV+e0rBFvvrVvjkht2rGnfTBqq5/sljRtjuDAaMETz21km53a/V0ViBec01LYAIzNijOQJEDUqz4I322dWAqKEuCm5YiDwQBgm3MCD76Qdm0eqyt6d9hdfc5IH+K0HnGunT217WbZL7wP3J6mDOSISTDm0Alokaa8PeGik3puy2ENFreoWDC4jpSwxnJPfU8qirswZsX1QEvYoSCgi5pxyBAYwRojTEEUzf0S19siILQZ+gAOCZOpfh1dLhcxoNaBf1Ra2ZdYJiLQAuDydNXXH1Kysyu0tUUgG75mA4W7EZEAHGdQRaW3FzI5WkczeCbcTGMjFun6dAK8VJEKGhbWklZXvHtOkVUnCt6oRA7EKRacFxJyQGwTp4sDIpAiUmorQflhmIJjpLDAwfqdaVHoYOSQD8xp5EGJEfeM6bXa59xxjmMSY7e2pVOosYvSpKzMWEKCcyCbi1uOIOj3DWO1OqvpupANhyCoa7ANpLErmftoYsvwa2//wAzExK0a35HoH8pI1uZGsK+H3iI2/iVC4owYGh6inEuCcd/nKrLCZGNbju64RSzGFUMWJ4AEkk/kDry+tNx14+DmkHWWL8Yajk2UaUE9CsWDMLiI+aAQIJ450dL40EHq2ojvDkYx99Y9q/xrvGozpLaz5fjFRBN+3rAD2KHkXDmO2pf+tja23GnWCyBdCMJM4IDTOD+mp7dXvF0A0CdVXwn4kbTcVko02a+obVJWATB56jHEfc6sm93a0qbVKjWogLMx7Aax1q9ocA+ui1xafnrYn/tVMf+v/8AXT6ebNm2F3NMn2k/8NOtO0dQHRg6gr47tzxWp592An9Y1Jo1lb5WVvsQf89TKaf0a0gwKsMMCpHuCCD/ACOk26Wq8fU61x+Uvw8x+I7b0alWkTmm9SnnMlTYIPMwJ/TRPRCwXRqYZQVKnDLcVuhu3SRgiSOe2ur5mf19zXqqy1A243BVMghA7MG7C0iYEyTqDS3JWm9NWenc11SkRKEqCUwc33XciB7517nn/qHVAwWEr05XEzLfXq7HHbRVSGUEuD6aqoBBBjnsIIBnJM50/udp6YBq07Q4eHUwG4UxMhgGBOIJmNOPtBmpipT+ZyIDhS1q3dgxHAEgTqxnDFWxINMOsKL1qQRcFzgACMi2fedFQ3LU2b0yyEqaZKz1AgXA94Pcj31K2dA1qgVChAaUSockEnBYRwFEmRzjTL7pThIpKxNy8pDNzmSBIUzJJA0MR3q3Ney2kFOqmAqiDEhRiYEDjOdFULNDGKnUqwx6jJZ4OZI4k/WJ05Tp2wagYK+ZUjMgleSRnn7TjR7fw8kdIWoBTZmgHoAAuJ4wCfzP01TAoV1CMAz05txkrKrme5aTjGDGnvFASxYrSKI1OmatEWqYXFqwASVuJYjJGdMV6t38RYAvbeBdm0QWHJj9I03QqlaitJSGkFY94JHbH8+NQFXqLLBGay4kLUyYFtkkYJj21sH7Pu2cDeVGS1aho2nsbTXBtyePrrIBRNSobYc5wcM0liZ9zySZxIGtZ/Z3Uf7bHttvf/vHY61Ero/HLbORtXQstvrrcCwAv9EQXHyyoY/lrO18sbirRasaFRe6MqwhA5NqiV6QCLRk8860P46bxkXapcwRzVLAZBtNGCVkBoBbB1TvD/iDv1Ho0HaqsNbIucKoJYzBIFomMwDE41z53lvhePwrlfcPVADUwbSQaqq0km0dbD5gADC47aUt9VSXQvSRiDUgB5cjLMCCxgC1WkDjXa8C+Im625b0nUrUdqj3qpMscdUXNxOMaleD+fU2tO6nt6D13Zi7MrXLPsxnBkYEfnqbfprFTp0TcSgNSmDIUsoaC0DAOGKqASvAB0+SVkUL6b1AyVUYgAhmwo91CxNxzB1Ydn5vqbStVqNs6X4msRVDuCBTBBtKpEAHJ6YmO+l+IefzuatGrutvSrrTQmxCU+bHU0MTFrG0iMz7aXly+hWHCnq/eU6hYNkBVVTLPgGRDQFAgRzohUkj1lbrIIcZKxliBNrEhlktxPI1cfHviBRq7Y0U29BQySCqm6j/AGgCyi5rR8wjXS8G3fg9Oi1I0qr1WVrhWHpnIkre0BBkD6gd9Z7X+wZyu4ODUDMpMSWBaAQzWtyk8Fj7405Rpn0yyuhk2ejm+229mAItsEHgzOrHsKPhVUq1d9xSdy5YBDaJYlMj/AVEAdtR/L1HwuCd5UrkAuEWnTYAgksGZ1klj7dgNb7CutwTBVxb0x83eSZwflIH3Orj4z5/rVPDW2le5dwGCF1iKiIJhmB+YsFDEciffXP2tHw38Q7VKtYUFPSQjM1QHI7mwACLu4xjU3xLaeFO9JNvVqUkFzVmqB2OIgKhOCc/fjtqdvxVZ3e5IWHVXS1xTdTaenAOIJUEzawFxM5jSWotazUhfTUMYeJS4mmCQP4+4tuge0atfi1LwintaiUzuPxKxYXVkMggknsAAZ/TURvCvDRQLPvnbc/OWWmzLyTbP1Y/OeM6dvxFdKgKGRjIU+qrY6ptAUEwZByTxnTYqgAEdLyx7WkH5QByBMg8jnVn8u+E7Sol263KQAHdVVvUUICpBcjC5kwDJjSanlwVatWhsatKtQNhuqGmjhgHKKrVIaA0A283ZGr3g4Nfd1ARXsZXSorhwAAWm8THTMAQoiAdaT8UvMAq7DalTK7lkqG05KqoaP8A1GPYW6pe68s16DpQp16NX1Cx9NKqsFdQQSyzaGgkAn2+mj8weTN3Ro+tVpNTpiKaLeGCK0WqvUxEm4mP89Z3isuRXhSvUkFYBAt/i5JxjIAXJ54+miaRgSrQtytw0SQc9jIgEfXXd3vlDdjbtuau3ZEAkvIXBsAJTuBHYZuOpWz8jeIbwCo1J6iHh6jWuQGHDNnIEZkARGt9oyrHpDM9DCYPYkACPoS0z20usjwpZSAwkFYyoNvC4H2MHXT8N8v7upVqU6dFqtjhXUgESjGVJJggERg5/PUTd+CVtvVFOoj0ahggMDJxyIGZYCOwxrNsJHc+G2/FLxOjL9NYVaIkmRMFLgSR1OE1pfxA8yDb7f00dUq1j6SMxwgbFRzGYVZAPuR7HWVjyduaFH1q9CpSWnY61QJKRNsqIkFrOo8Rpo+D+IeIX7n0nr3YLkSTAI6QfYEwFxIPOs2cbdblsmOYa0kGrT+aBekXQWyQoIVjCkAEYH66do71gaioBVpO4WKoDPaGLQG5plgouKHR+H+H7i+dutb1lLhkRHLLaqg5AySSwiARA0xvKDkBPQIrJKtaGkgAKgKW4PucFpJ108MWliw1FNJjTm1itWCt3UxGJ6AQoUOCTInB1Eq0mpkghldWgEEcgdUFTBywyDiPrqZu6DUnsqKSl5YXIUdlmLiWFygqBAMxI9tFuhBFSneqzKpUBYDqWFDMLXkQSYHEHnTfKlUKNq+tUpLWpkFFg2/IuDCm+0TmQAxAzpvc0kHVSeQSwCVQCygAKpwLCTexAHEH6aZNNWljKMcgjKsWYknHyBV4UT+Wliv6rKjrfjJRQXjLMZHztA78Aaf1NIdbGKi6i6yD1NEgBYmZH8UkEjkaIHJuUk9Kh0wBnmBhiVBAH2n304zPTIQSykKzpUS2Cpui05gN7QDJ0Vak9MhwHTmDnm3qg9icdPb31fARtywuVbagYoCIBY5LwCepR2JB9xpmmqwSSyMIxkhhDEzmQcrA+s6lfgKjC70WYSzF6YJwAAJtBACxPYmc86ZW8pYcqCzqMXXMVWY5JgCBnE/fV2JhW6fJvVSQAqukAdKwo4gjqknBnGtY/Z/p53zBgwJ24B4ML68Er25x9jrImS09PM5QjgXCOfm4EyO2te/Z+YRu+gK3+zkkH5gTuIx/DGRqpUn44zdswpCkjcKJIA6vQBknCiDk/wDHWX1adzy4FG+LQshYYhfmBNi2ZPM/nrV/jNtFqvsqb1KdMN+IF1Q2qMUeqYPBjHBnVI8W8k/0KUN1T3Qq1DTUJMqYyTgiAB7iMaxyuVrj8Kpua9/UQOmFLIIUwAElQABhZ9zzo23BIKuBEoS9ssLQUQTiBABt1b/HPIdbw8LUFWhUZmtFDLsWcFRCsgDkKSZMH21I3XwgrptjW9SkhsZmpsW6QBIUG35h1AzOQM502Ko+9qH+BzUpyQoM3BUaEuyQDaTFpMCR20T7YEwQaZJ4cHoVvkBnqAtkyRmANW3Y/C/d7lPVCU6VwBXJWVgAFVyOr5pkTPadRfEPBN4q21qXqFqjIrnNVSgCqCQSwFuQpkcanfj/ABMcTfI7sDVQBqoDKVCgEGxRKLIi1DAgGTOm6teSzOTUZ1hWuJPzC0mczavB4BGn97sa1FwhSolxDU0YZJkopGBJkx2GleI+B1qNMVGpVqVzEC5SFJjpCkmST1zP0idO0EVSYexlZSCoV4u6zBiZBYAAyD0zzokaH6XKkzIIgdRj69NhyTzGpninhtTpdqUAqCj0ktRlQWKYgAC4ZJhiZxGjXYV6tJCKfrA3VPUBJcIgCAM2SFkYWO2nZTFQozA1AaTnrmOlrmkdAxTUKDFgMk5A0zToEI7NTYg2j1FJIVmhyJAhmtnB45nGlVNuzAokmSbltMrEqmRyYJ440ihuHRiisVklSGJgAwDIjAs5kTpv6JG33FSx0WyotQQbgCyj52tY/J8olgc8Z1F2zgW2uUkC68dM9RExMiLYBGSdHVSGPqAqGbJVcciYQwD0zCgjt76XuK+UBtqKCxHAfr5DNBMgIPcLOCdXQusVwShRpUXA4mCzkxPVlcDj6Rphza0mJBm5eqD8xyDk55551MSpMii5N1NaZpsomahIYU5JBEAdeDGoVFCGFr2MykGYgBiVjjC2EzI08Icp7iRfUUVIBmCA11vzGAWYAkSTz76J9+5UL6j1FBEIS2GtGQskLDEjHccaKgaZCKwalBJaplpBJtlf4YiBHzXSeI006ky1QSC1zFSJEyftMdoxGnU2n914lX6qTVawGQ1Oo78i2eljzd7jEalVvEN2QAa1ewFQSKtRlXNq8MREjjvqClZmYi31byGbu5tLMes9Q7kkH+emNtumQAqxFpDAe5GV+h54Or1n0m12vD/Ne5ooUpV2VC2SIvLMcnOTgTz9zqRtPPFYbobhoruJCmsFJUTJtkdBIE4HJxrgU0UEGqGAIYhltMgCMA4i4ZPOnKlOo4u6W6WkgC5VpwssI4iOfprPXj9Lrt+YfOe/rXrXqPTVoBolYADQQsACcRPP151I2nxK3tNFp+qq01UD9zTpgqLT9MEd54zqt7Ko5EKb2e5SrAEw5QSsz1fXEBSdIdAGZQGRhcImQMgEe8ABsyZxpOE+jXW8H87bzbljTrwWLvUuAl2b5jJyTgRP399SPDPOW72rGqr5qmWerTFRnYKLus/cYBxrgucPgOFBh1EAG4AE47xAB99SNunqK1tQAqOmnUnrNQhSFiVB7km3V6w12fFfOVfcV6VevTpVmohgIWVIw2VXsPqI11PGviXU3G0qUnp7ZlqGwItwdF5uUEWxOAQZmMY1Uq9FkIZkeiXVnSPleXAkZwgEjBMwPfTG5YvLul09TMuLb2JnGJMQBGM41npF1ePCfOmz2VILT2F1eSGesQcj5iGtJJk8C3HfUbwjz7SoV6u6qbJWrVIVLSqU1t5gWHJMSw9vrqobbbtU9NKc1CTApHkFmHSs4BMAyCMA6UlNi4pr0s72MrkWg3CBniDyTq9IatfmTzhT3m6pbittA1GmsWI8F5iLmtuIugAEZznSfMXngbmi9CjR29DbmFVbf3gzm1oEMcEgduTqr0aYNZfVJoh2uZlW61ZaWUTwMxBzGntyFDU16dxKp/RXKwVWLEE2zcRMkgwIzrN4yUlWo/EytQpKm221KiihQZF4IM8mAAW5zk51B8n+YqW2cOuySvV6uu8kgtcQFp2ngSJAx7gDXBG5hopO3ptY7LVgKXRSxlQSrgGQpOTPbQcrSqqrpUoNTpgEoSWJtYgwzCLpAwYAOrOEw13915xXcVxV3O1o1lCKAlP90SQS83QSQCCCO+tV+FnmDbbpa3obUbVk9K9RHUGv9M3WqTgMcjv3nWC7isz/ADANagUFIXKoYmBk/wBonmOdaz8A4u3pDFgfw2TM8Vxx2/4DVnCbsS3wd+Oe6KPsmBgxuY6Q0mKFuD9Tz21kdZiCAINhiVJg8f5zLczPOtg+OFO47RfUWnI3E3zaR+5MGAe4Uce+skautrHIZiJUBbChljPViMQsREzrd8pEeq7SeCMmQMYgT9BMfWRqRu6rVJN7VAOCSCwVIAmSYnsBzpNKqoCmHpsSAzLBEASenEtJAxgYxpFKkFMlVqKWBlWIJ6QWA7j5smO2NTIp9/F3KkLUqhGJlC7FQBwPYm76YnTm08arUbnp1a1JmxKMYYqJAMmSZzOY7ajU6hQiIJXFjiZMdQg9p+vbQYA4wgCknkhmEEiMiSYAAxp1g7b+bNw+6SrXr1SaKlfUphSVUgZW4W5MSTBP30dXzlu3am9SuNwKZNW2oMAhYMrgERx3kEjnVdq1TkTbMXZMEfMJ7Y6REQI05XpNaDhl4uU5JMuwI5YgH5iI1Lxi6se6+Ie9Y43NRcdSsFtEggwAvecKR3Ge+pf+sTd09slNQu3QD0w9NMNCxktILTAJHEGNVEIzw16lpUBSeozliPoIALSD20n1QRFzDAFhMiZlh9IMadeP0kru+H+bt7t6LU9vWC00xdTVQM/xXATbcYE899ITzPuEqNuUrLUr1JU3IrVAMBT1LaCe1p4Xga4oBhWtKgAKWGZLdQnJE/QRx2nQ9DpkMGtK/K2MgkxMEEZB+sRpOM+jXX8U85bivVWrVe9qV3ppUVWAkgMALY7SZHERp3xTz1Vr0fTenQUQSTTo01LduYlRg8ZOq9ab8qCwEw4AnB5B5Hcflp3b4Kj5TIyRI4J+s9XtxdxpeMNWLbedHpqCdtsqkoOtqCkgcC4g8xGNH4X41tPSZKmzNZne8/vFSCPlVYW/gnE5+uq5RXouZGALgXgYBAlhxBMGecad3aMEkFHVQgLriC0mOxYxIJjEc6z0g7aeM7EV2f8AD1Fo2MnoKytLGQSXqZBzEDIIkERpXiniPhtT01obettSGtqsGulIIIAuImeZAH31wa1NCrMhItFMWuAGkkl7QoPQI5weoaiVFwAZBABg9+TIgY9vz1ehq2eO77wo0rNvt9x6oAiszAKYgE2XEGQCOBzp/ab7wmnSAqU9zuiBzcqKsmTy6kGRMie321SKp4kRIBOZkiSPtgj9NOVhlcowAUSuBwJBGDIP6nTp+mu74XV8OBZq34nLNFNQltkyoZpBIx2576PxHxLYtuQaVLcUNvb1qrqXYzIgkwAROLu2uKyQRDFW6rruwAEZ9zEZ4J0GpgHrkfMemObcADiJifpOnX9NWfxql4Wac7b1xUDop9SAhDSWmOqQO476lJ5c8LFByPETUrCnKqEIRiJIHVTuIk8Ag6o9XgTBwM/kIEYx2/LnS9ulxZQAe3VE5IGPqP8A21en6asnlvYeHPTndbipTqyIp00JIjMklYPHbsBp7ZeWtnUqu53VFNsrgK1SRUYRJFq8AknJ9tVmvCsQwsK4tDXCe2Z4jv8AbTNelDGIYC6Cs9hjHsNZ6X7NXLzF4RtUWjS2m9Wv6pVXDRalpJUh7ZVbp6ZzI11N35L2O2Qk+IrR3K05VFNy3BeSSC3VJPOJxrOqKl2gMDIbDEDCiRJODP8A76Ky72BIPuSTGBPuYjVzl9mxa/Lfkncb2Cq0kQUwA5hQAJAHSCWOTNwMhY1M3/kLcPuxtaFUV/TpqysXlaatdjHADmcDkidUf0cEnjhSOJgGDPYDmPfT4uy6tHI5tIAAzEY5ER7aZy+zYt3jfkvd+G+mxamKbcS3qKKgptyrJEtwuDmAY0xV8kb1KIrptqlOFJLI8EC0A9F1wnMnvntqv7vfuzAirUNpYoHZi6AAGbuOfr+Wpe882b3KvXrRxDuxwQJHMHnWc5Gl+G+U93uUD0ts9RXBErAysKZII4IBHvpXl/yzuN4Sm3U1CGIcMISmIhSWmLu2MjtxqPtPMm4pr6P4muqLIVFc24OMAxaP56QPG66IKQrOKVzz6TlbhdDE57/wyONanZXXo+Qdy2+bZhQlSC5ZXNiqQLciSBMg986134Z+TX8PO4D1adT1DTPSIYEepJbvmRH/AIfrrAK3iLXM6O0HEOZuQEQpIw8Dn7a1f9n0Z3pIAk0JiB/f8DsM4++k7W/LNsxK+Ot3+yQoaRXBGJiaBweR8sSOJ1k6oKhZkCgXdNMtJ65wD3wBJ1q/x2RD+EDNaSK4XHMnbgyeVAEmQO0ay/f7m8AVAJCmx6SKLwBZTEAiBIPURcfbW78kngzudqC7lR6ZDLbRYkwG9i3KwASx+b66PeFb5rKabsZYgCLiWYm3iLWWFUgL7aKs5YSwL9EBgzSokLTu5gLFqqeZ01RqsHNjqckC/uGMEZkE25JkRqKG4rs4AJDKq24xEm4xOYJP1nSNrTMkGJBUWExcOSMwF+UexzjUzc7UNDmm1K7reoFJQmo804CrFIW3QsmYwO+nNxuLkb1bahaW9QEX3kWpfImBbJQ8Y99EqN+Cl4AtLGQnAteSIJmABAk6P8KohaivQZlkM6kq1zi0kGCiBQxkXTHGmqgLEliXgQGzOelAR2A4C6m1KjimArrUEsbGEshAsGDyeo2qpPHY6nlTe9TDU4SqqMwWsgIuLwqXMRdHTIUjvqOD0oZDquQnBF5giMFpgZnGna9P0yAL6dUYZXWCpAGQZkGc5GPfSVQZVlLEFiXVyZABAycW3FTP0OdDDG5qIzXKBTDHCySqgwB1GTiTJzo6m2a4iy9mn0ypBnICm0donpMEzxo91UVWYI3qoCQC6wSI5sk25JxOlpVtZXpF6UW5BbBAhzeMgz2zGqhDXPUBJNQyBDN1MekQSxmcQP7Oiqt1MF46umfllogNPtEtj5TpbrmYvVbiWQgkxkljEnLLLEZ4HfTfrEJYLWWAxlADKgfcgSflHMTqrh+vWSOj1Ew1yg4DEkQDdKrGCTM6bqLJMj3JKzEYUSOwHaObtJqUgXMdAtE3dyFHOPeY0mqxJJtti1cTFw+b7mMxqIXWLOLR1gtzEuW+VZMFs4IGdIrAhCoDQCRaSQQcD7Az+kae2qkkMVYIpRb6amAQGYcQLz7yCAJ03uHZ1Ukhhx0nIJuJHueCSYOqiNUZYXDXdV8kAQSLQv8A5QZnnGjorLAAFpI+XnnsB8x7RpPpYktJBAgg5xIPsRgD8xp2isENBXqHUvYwSY9miD9NKHaxtIlr4DdJmVlmBUg8tEExxOk7llDUjTVqcqCb/lOeR/aTEGeY05WZqzwYZrVtI6ZVQTyYnggk5LDvpmowAtDPIChgyxEZMdWADwIBM/XRS61IuL7VGSWdYI6nMGyQBJgKMYI1EL5wJBJxGRn35k8z9Y1Koba4k2sV6QbDPAJOCZJIHHAjUe24AyptgYxjJIH0B5J/tDTQGwCVJEyCp4icAH9CcDRrTWYh7rWgqZknjBjHIxzzpyjt7QGaZhSqspghu88AYH3k6da9i1VQaYuWGUdKsWwJnpAggD/DqIhvVwFiIJxjvE/bjGpFSt1mzAMgK3YQME8Tk/adFWlmmLjBJI5JJOTJkkntpFd+FHEthuxJhiD9x+UHV1UndsDc0dYY5Q9MKBwBEAGCW+vfTDoXunr+ZiRyQIEkHn6aXtwoDZcE3B2UypQwIjGM5+40utBBIC4PYwcsADaYnDcD6nEZSrTK0TJn5lDEqxCmOmInLEg4GpO5pKAUa6k633I3Am2FWTNxnlo01uLS1SGwoMX4doIAxJlhzE4AOlX3g9YCqGKB4B6iAc8M310QmjtlF17FCFYriQ5DAWggi0ZOcjGmjQhQXWLg1pDCTBAJIE+5AGORoKxAIu7EQeDngHMjBM6XAVRIINrQcMGYNE5gqoyvecHGskNEdgQwJiD9CI+2tm+A4WN3FIo00b2uuVjNf5RECM8EzI1j22pluQHJ7L86m9eBi4t7ezHjnWwfARVC7qGYv+5DqVtCQa8QZ6jzOBx31Z8pZ4XrzT5Mo+IemK91tO8gLaMsAJuKk4iYBgmJBgRWtt8E9qn9dXYSCysKJDETE/up7zjXf+I3i9Ta+HVq1J/TdfThoBtBdQcHHBOqxT8zBdruq6+MNuhSprPp0KN1Is6hWAwG4Ig4yT7a3kTUmj8FdslQOm43KMDIg0iJmZg0jOcwcDtGm2+BezIE1dxcD84NMEiIAgU4icnGTzrveJ/EGht3qIyV6nooHrPTp3LSlblDmcEjsJ+salbLzrRqvYq1AfwqbvIH9G/A5+b6cfXTIar21+DNCmpVdzurW+ZSaRVsWglTSgkAmDGO2mKvwK2RMrU3CDGAaZjGctTJM85Ou5T+I9Bjt1SjuHbc0RXpqqAmy60z1QCOT2jvMDUjbeftu9cUgtUK1RqNOsUilUqrdcivOSCpGQASME6ZDVZT4E7RTivuRweaXI/+3750R+A+0P8A2jdTJMzS78/1X8+dW7zh4luKO2dtrTD1IbLMFWmArEu0zdEYUDJ055O8QevsNrVqG56lGm7GAJJUEmBgaYaqg+C22ipO43DeooUs/osQAZ6WalKntI7aZp/AvagyNxuv1o+8/wB1/LXY+Ifj1barQsdqNF3cVtwtE1TRAWU6OBc2LjxpnwHztZthUr16e7R9ym3pVqAAJ9SApqJIFNgZmO0HTIbXOqfAvaMM1txMQCPRHckmBSgk+5+kRpVH4H7ZVZRuNzawgj9zkSD/AHeOOedWTxXz3Q27blai1P8AZlotUIA4rNasZkx3/wA9FQ8/bc+v6gq0DQp+swrUypNLIDqM3AkR7z20yGq0nwK2i/LX3I9xNIg5kYNPUnc/BnaVGZ3qVi7XliPTUMWMg2KgUW8AAR99ddPiJQ9Ks709xSNCkK7U6lO12pEkB1EwwkHviM6Zbzer1trH4iktT8QRTekg9VaaBg0lpQQemOczGmQ1wqnwI2rRO43WJzNGcmTn0s/5adPwP21oT8TurAxYJdStuIgmPT5I766m3+KG3f0raG6PrpfQij/TQJZUg5KjmYH1xqT/AKxtt6e3qBKzfiGqIiLTlxUpzehWcNII9sc6uGuEvwP2ylrNxu6YYkwr04ggiM084JEnME6G8+Bm0qOW9bcJIAtT0VUQAMKKWJiT7nVhHxB23oerFW71TQ9Cw+r6w5p2f2ozzEZnSX+Iu2WizutVHSolFqDJFUVKgmmtpNvUMhrrY76mGq4PgRtJJNfcsYMEmlIJESCKcyBof6iNp23G6A+jUu4g5NOc5/XVrredKSUBVeluEY1PSWiaZ9R6h4VVBhpybgbYEzptvP23G2Ne2rK1PQNGw+r6xMCnZPzfnEZmNMNVir8BtmygGtuZB+YGlJEAAR6cACJwO5063wR2pRk9evDsGJihdIEDq9KQPprreTPMtTdbrfhrxTpVKS00dArU5py6kck3T7/TXC80+b9zR3lam26TZBLfwwq0bqW5lZN9f+DqkQOInTIaWvwK2oYsm53dORHS1MYIg59Oc5n76WnwM2cy1Wu3SqgfulGBA+SmJ/PnVg8R890tsQlRKlRlpLVrmipdaKNPUzSDaSDEAmBMRpfjPnelt8+juKyBBVapSplkSmZIYsSAcAmFk/TTDVbT4G7XAO43LKCOljSIMcD+j4+g0KfwO2yrau53YWQxE0oLDgkGnBP5Y7a7W9+J22ptUASvUFOlSrs1OncPSqC4PMiABzOfaddHwPznQ3VVqVMVVYU1qr6iFRUpsYDpOSJxmORpkNVSr8C9mciruFMASDSyRyYNMiTov9Re1IVW3G5KqCAP3PBa4iRSnJ7zOtJB0emQ1mNP4DbRTI3G6+00SOQQCDSgiYx9NKqfAbZkf025BkkkGlJJIP8Adxj/ADOtM0NMhrM6vwI2jZNfczn+57mSf6LJ+p40Y+BW1iPxG5OCBPo4mOD6WtL0NU1mq/AzagW+vuCsFQD6JgEgmD6UrkcjSaPwJ2qtK7jcj6H0SPeINIz+c8a0zQ1MNrNX+BO0LXetuA0sbh6IyTPApQI4EDVi8l+QqXhvq+lUq1PVsn1Chi2+ItVebjMzwNWjQ0RwvOngTb3Z1NurKhcpkgkC11Y8Z4GmvN/lv8Xsa+2p2U2qqFDFcCGBzaJ7fz1YY0CuqMk84F9vX31Om7r+MorKnbVKhqOKdgFGohtyDabxjka7e18k7lTQq0q1OmTsaW0rh0ZyoQCShDAXTI6sa0CNCNBSvLPkipta21qNURhQ2X4YgBgWa+6RPaMZzOofhPw0ajuUN9FqFOs1ZJSoassWYDNT0lClsMqzj6nWg26EaCH4ptDUoVKYIBdHQE8C4Ef565fgvhVfb7bZ0FekRRVErkhupVWOj+ybo57TqwRoW6Dg+ZPCtzUanU2m4FKpTulKgLUqqtEh1BBkcgjjVcf4c1mo1WatS/FVNxR3IKUytFHofILJkgiZPJx7a0KNFGgyrzr5Z3FPa+I7irUSq+4p7RbaVNhaabiYUkkjOJJPOu5u/IdbdtuG3ldC1SgdtT9GmVCIXDlyGYyzMBI4xjV5jQt0GdUvhvVNDdK77cVa1A7dGRasATMs1So7GcG0YGu54j5VepV2bh1A29KtTYEHqNSkEBHtBE57atMaEaCl+E+SalL/AEXLofwNOqrxd1l6ZQFcYz7xjXA3nlmvtq3h1Om6God3vqwaxmRRUSowDLgxBtxHONanboW6CiJ5ArWesa6fjPxP4u8Uz6d9lgSy66wJImQe+jq+Q6z09w1WrQfcbl6T1VaiTRK0ltWmFZrwI/jBuB1eo0ANBnFP4WsNqKfqIHSv+IpJFU0aXTaaYlxUsYSSQQZyNS6fw8ddsLXopul3C7pXVH9MOotCkM5dltlSxM6vkaFugrHlXy7W29bd1q9VKjblqT9ClQpRLSACTieMzHOdQ/HvKm8qtXSluaR2+5+ZK9I1DRkQfSyFg82tgHOrnboRoM78V+GLFwaFWnBoUtvU9darELSBUOtlRQxIOVeV/wA3fG/h7UrM6rUotRNBaVNKtN2/DlEK3UkVggumSSJHaYjV/jQt0FA2vw9qrR3VP1ac19jt9qpAaFalSZCxxwSZHfGuv4Z5WelvaW4LoVTZLtSADJYOjTn+GF1aI0I0AGj0QGj0A0NDQ0A0NDQ0A0NDQ0A0NDQ0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data:image/jpeg;base64,/9j/4AAQSkZJRgABAQAAAQABAAD/2wCEAAkGBhQSERUUExQVFRUWGBcYFxcYGBgcHhgbGx0YHxggHxkbGyYfGCElGx0aHzEiIycqLCwsGCAxNTAqNSYrLCkBCQoKDgwOFw8PGikYFBwpKSkpKSkpKSkpKSkpKSkpKSkpKSkpKSksKSkpKSkpLCkpKSkpLCkpKSwpKSkpKSkpKf/AABEIAKABIAMBIgACEQEDEQH/xAAcAAAABwEBAAAAAAAAAAAAAAAAAQIDBAYHBQj/xABHEAACAQMDAgQEAwQGBwYHAAABAhEDEiEABDEiQQUGE1EHMmFxFIGRCCNCoTNDUlNiwRUXJDTR4fBEZHKCkrEYJWODotLj/8QAGAEBAQEBAQAAAAAAAAAAAAAAAAECAwT/xAAfEQEBAQACAQUBAAAAAAAAAAAAARECEiEDEzFRYUH/2gAMAwEAAhEDEQA/ANG87edv9H+iBTFV6zOApqemAqAFjdYw/iAjuSNVqn8aIcpV2voMACfUrGFFt2baJacjAU89tRPjzbGzvUsl1UFhgrJocdiSLoBxj6azTbSR1J61JmIYgKaqib2CsRKtYnPyiIxOpasjUtz8bGpPbW2RQSASK4blQwA/dgEwRiRGZ4gq3/xpalkbMVKZusqpXNr2DqImgCAGxkDjWV7V6jM60DchLU127kMbWEuQD0BgoguCD7ajbWvbLIzBy6/ujJR1+cz7qGCi1hnU1caxV+OIglNoWA968EDoBLD0jAua0QTMTpVL433kins7m7Ka4DOSVACgUjLEk4mYUnWUWmi73h6O4psrqAoABEuQw5DElbR8o02aq31PVDXgG1kIm/LZzDSzLJXIHGptMaqPjwMg7SGuCgGviZhpJo4j7afX42kOFq7I0/kYk1pCo3Dn91MEZEAzrLfFKtQLT9QCogpgUagEAhZAyIlVdshhkj20097JUZJehTIaWg2+pNNCfZiBiMCdNpjUm+OREFtkwQtFwrTMiRH7rJiDE6eb4y1bDUXYepT6heu4kGxQXMeiCFWYLERPvrMdnQ9UVBSIAHStBjc1QvINhItDKguuMEBjGkeH1UVHK1HpVulIzY6NJqXRlVttW0zOJ02mNTqfGoEKaO2FUt/B6xFRcqOpRRIyxgBWJPOO0V/jx2Gz67rQhrROQIn0TkGZBiI51li3bctPqU61MrZDAWEZMkZkSuVPY/bXP8RYky4V8Wh1/jgyxn+My3JyeNNpj0h5G88HxCg1Y0PRCuUAL3TCqSZsWPmA/XVi/G/T+f8Ay1X/ACr4ONps6NEXdKCbuZOTP2mMe2urOvLz9blvh3npzPKX+O+n89Ab76fz1FGiLf8AX/R1n3ua+3xTDvvp/PRDfT2/n/y1DB/6zoFvrp73L7Pb4pf+kP8ADov9In+z/P8A5aizpP56nvc19vimf6Q/w/z/AOWh/pH/AA/z/wCWoUx9NFOnvcz2+KL5s83HZbV9x6V9hWVvt+ZgszY0QSO2qJ/r/PfYx9fxGP19H3xq8eYPDBuNpXoHPqUnUfeCV/8AyA15u2e4KQQfTwGYPlGtkqCkdQkRnE69Hp+peU8uXPhJ8NcX49MbY2M3TgbiSImZHoYwJ0k/H8WgjaAnPT+IP5Z9CM6yGq0LlSCboZTyenB7YnIEfNGi/EwCLFdeZjqABkiQZ4GT+muu1z8Nef8AaAtYq2ygg4I3AIOYn+iGP10lv2g4AI2QI+m44xPHoayCoQAQZDTweBH85nSWJ6ZEAknB5Exx24PGrpjX/wD4hv8AuX67j7f/AEfqf00dX9oJlidhAb5T+I554/cfQ6yBK2RHUFkhWnucj2x30A4UiQ6dGLZzIJHzHg44xEwNNMa8v7Q8/wDYhxOdx/8Aw0R/aIjnYkD3/Efr/U6x7cr1YIfEBlkA49sH6aOtUW5bVNODwSWiCeCft3PM6ajYz+0IORswfvuI5Mf3GhuPj+9P5vDiMA/7x2Ikf1HtnWO1GJIJsMKF+WOxyQAJMk5+06VWgWSpTBz7gGODg501cjX6X7QdzAfggCcZ3Hvgf1Pv/KdXH4e/EA+JmsDt/QNH0/6y+b/U/wACxFn157a84MhqsqqQxJtEgDLEzkfTJJ7TrZfgTb63iFhlQduA39sD1xcB2DZP56FkwPj2snZiQP8AeOfc+gPygE51kohiQ3SwkSB0wSFkgZtsB4Emda18e6bMNoAt2K5+s/uFERk5bgTrI9u5VgqiScBGE9Xy5WMmSSBq0h6rTgrdJX+0veSLSTEcBiBgxpxqBANUj1FJQM4PUt7GAx/hqMiYGQNK21Q03U0pFRQVKVAphpCj5zaxyxN0WnTVEJcEBCN1KzM/TnAEgdOJk97hrKhuqBBU3CtAvcdXSTl0bAJIAWSD9jpyiVUhkAqAKHdasBS2bog5UdP+InSdvZW9MOBSBeKlVgxUBotlRgBQJgETph6pLwxnLMzhbmg4k8YwCBEjQSae4+eyo1MELchzeywQAOD+8JIVuI1HdS7kAKhEKRkXOCBnJtY5JPA+mn220SWIqgw7PTJLDBJBLcZYSSI4AONA0lRlIK1wwBIAYG4iCpHzAhmiBN1s6AJRBdkqAAqWUkRC8AGAIKrBOInTwBVyaoNSkSAagGYLAypP9ZYvSDxOoNCgbjbysYcAEnAiBIJliQMRHvp8lepkf0iBcKbFuqTaFVu4sJJZv8WlA3tVgEAcVtujXincYW4lnXgQ1oAZhie51P8Ah14ONz4hRQjoU+pUU8W0+qPtfaM5zOuNu3FR7mUUWqEsSAVSGOAqx0IFwAJnWk/A/wANZqm43LCAFWkpjlmN75jsLdZtzivGbWtnRaB0StrwXy9eDGi0NJJ9tQwoY/6OiYaTOhoYINoydEDoo/XQHOhbpJ0qdEKQwdeevNHhw2+/3dJWUBanSj91exlCmMQKhPaADr0HP01kPxm2dm8o1yA1OrTAIP8Aapkznt0kccmNej0b/HPnFE3FO0sXRqZaGW2LYkk4nuBiDxnUN9ubZgMpxI5XAJx7gNz99SUqtTBW9lYFpQ/LBABIyRcZIkrx+emWQSFVTEwWTN0sYgdzaIiPqden4cAqVZwGLAXFQ3Pzce0wATxpt8Ecr0ifuZIOcCR29hp6rX7Na46eRa0BcAtyAJg5yV0xTm0xMdz9OBic9xqoIpIwFYwOO2O32P66IFYY3OrW9IwQcgAE8gRP8tKrJBEj2xkGP8tD0YEkEcEEEexJx75H2jQElEgE45iJzwTPtGI/PSqhX04HqeqWMgkWFbcY5uk/odCq2AlqtzkAKZMDJMGMcHjnGhUIuI6gAekfNGVnOAe/GgbWoRCi0n3iIkye2c++iqMQO6mBOeeTOTolyZhZ+8djk/8AXOnVVlUnqUdXaciJBM/XPsNUSaTEKzCqoYA9LSCw+WBA5IPEjAOtU/Z6Gd7iP92OPb/aI1kaEkAQrD/yqYumJkHMc9hrXv2fFAO8gESu1JB9/wDaM8cHEfbSF+C/j+wB2UmM7g3DkR6HA+8Ge0aynd7gFmLMKhAFrrImBAmfb+etV/aCWfwR4/3jMT/cax5aB9pExIj/AKHv+elInbiqIsBDoCSHttYkrAkmTaDmCcx9dMvUCmwglAZAbpOVADTzx2403ta5XIhhwcA84ETjRbiTzk4EzJjtqBwV+UDQpklSYEibfoSF7+51Ipi0kgshKgWkkhw4+W7gdIkg865tPAMAcaUu5cAqD0mZHse54wYAz9dU1KqVTJaYeQ2ALQMngcD5QBxzp41k5MrUuvNRW4mTwIAMkZkR+WufSqkSeJ59iB2/WNK9U2npOe84iciO/bB41FTds4uuqK7CCzFMsBEmTGOpsk/lqNXlmOfUCD3iVAxzkAE/KP8APSBXMGARcIJBIkRkH6cY4xxpis5MCBgRgRPJzHJzzoiSX5VHvQCeoQcADAk8TAUa9E+QPBfwvh9GmRa5BqOPZn6iD7wCB+WsI8j+E/i99t6LfKXBb/w0wXI/OI/PXpe7XD1rkd/TgtJOlMNJjXkdw0knRnRFI0BTow2m2JOhJ0Dk6STpDHGhOiUonQGiB0YOiDB1nnxt2t2zoPbNtYrPEeohg/qkfnrQwPfVd+Inhv4jwzcriVQVV+9Mhu3+EH9ddPTucozynh5/p+oEMTa/TJEggZgHPBA40TVFsGCKlxJYN2iALcQZyTP/ALac2irdaWRJEhmLAJzzAMyPp31GqYNvYAcwciZIPt317Xm+DjVXZCYDAMRcV7sBPVycDTK9oge31Izwfvp5KAC3EhpBNqtBEcEiIPuNHTqC0wQfZWxyQOk+8ZM+x1QivUun5hOIMkR9/v240e4ZmJwAZBJH0xx24/loPQdChYeneodC3DKT0kfQxjRUaeJKnAyy++Tme8/ynQIR5zgnEg9xnM6d223IRXIZQSwVx2sEsPfEj9dJ/DErChXEXGIBkwsHuckAAe86k7gD1CEmiJssZnNmQrAtyRMsZA9u2gZp7lbbCiuJOcK2bR83PbE6cq07QpUutwJN69OWEAEHqX6kZjS22Pphi9O4MqlaiPhQz94BywBUBgImdPeG1HUhqLrUhQTTrKLTarM3SzFHVIJnuTxoIVhe0FAbacRTwYFxlu7GASSeBrW/2eUj8bJkxtpERGK0fSMn9NZRuLFOEqUXCqpBJIJKGWJwVLTMCQB78a174CzdvZdamdvDiZMCsBMgGIECfrqxKd+OiBvwgLWsfXtn5SSduDJ/hiZn6fXWW1dqpV/WVqLtYUAAFMKeSV+e0rBFvvrVvjkht2rGnfTBqq5/sljRtjuDAaMETz21km53a/V0ViBec01LYAIzNijOQJEDUqz4I322dWAqKEuCm5YiDwQBgm3MCD76Qdm0eqyt6d9hdfc5IH+K0HnGunT217WbZL7wP3J6mDOSISTDm0Alokaa8PeGik3puy2ENFreoWDC4jpSwxnJPfU8qirswZsX1QEvYoSCgi5pxyBAYwRojTEEUzf0S19siILQZ+gAOCZOpfh1dLhcxoNaBf1Ra2ZdYJiLQAuDydNXXH1Kysyu0tUUgG75mA4W7EZEAHGdQRaW3FzI5WkczeCbcTGMjFun6dAK8VJEKGhbWklZXvHtOkVUnCt6oRA7EKRacFxJyQGwTp4sDIpAiUmorQflhmIJjpLDAwfqdaVHoYOSQD8xp5EGJEfeM6bXa59xxjmMSY7e2pVOosYvSpKzMWEKCcyCbi1uOIOj3DWO1OqvpupANhyCoa7ANpLErmftoYsvwa2//wAzExK0a35HoH8pI1uZGsK+H3iI2/iVC4owYGh6inEuCcd/nKrLCZGNbju64RSzGFUMWJ4AEkk/kDry+tNx14+DmkHWWL8Yajk2UaUE9CsWDMLiI+aAQIJ450dL40EHq2ojvDkYx99Y9q/xrvGozpLaz5fjFRBN+3rAD2KHkXDmO2pf+tja23GnWCyBdCMJM4IDTOD+mp7dXvF0A0CdVXwn4kbTcVko02a+obVJWATB56jHEfc6sm93a0qbVKjWogLMx7Aax1q9ocA+ui1xafnrYn/tVMf+v/8AXT6ebNm2F3NMn2k/8NOtO0dQHRg6gr47tzxWp592An9Y1Jo1lb5WVvsQf89TKaf0a0gwKsMMCpHuCCD/ACOk26Wq8fU61x+Uvw8x+I7b0alWkTmm9SnnMlTYIPMwJ/TRPRCwXRqYZQVKnDLcVuhu3SRgiSOe2ur5mf19zXqqy1A243BVMghA7MG7C0iYEyTqDS3JWm9NWenc11SkRKEqCUwc33XciB7517nn/qHVAwWEr05XEzLfXq7HHbRVSGUEuD6aqoBBBjnsIIBnJM50/udp6YBq07Q4eHUwG4UxMhgGBOIJmNOPtBmpipT+ZyIDhS1q3dgxHAEgTqxnDFWxINMOsKL1qQRcFzgACMi2fedFQ3LU2b0yyEqaZKz1AgXA94Pcj31K2dA1qgVChAaUSockEnBYRwFEmRzjTL7pThIpKxNy8pDNzmSBIUzJJA0MR3q3Ney2kFOqmAqiDEhRiYEDjOdFULNDGKnUqwx6jJZ4OZI4k/WJ05Tp2wagYK+ZUjMgleSRnn7TjR7fw8kdIWoBTZmgHoAAuJ4wCfzP01TAoV1CMAz05txkrKrme5aTjGDGnvFASxYrSKI1OmatEWqYXFqwASVuJYjJGdMV6t38RYAvbeBdm0QWHJj9I03QqlaitJSGkFY94JHbH8+NQFXqLLBGay4kLUyYFtkkYJj21sH7Pu2cDeVGS1aho2nsbTXBtyePrrIBRNSobYc5wcM0liZ9zySZxIGtZ/Z3Uf7bHttvf/vHY61Ero/HLbORtXQstvrrcCwAv9EQXHyyoY/lrO18sbirRasaFRe6MqwhA5NqiV6QCLRk8860P46bxkXapcwRzVLAZBtNGCVkBoBbB1TvD/iDv1Ho0HaqsNbIucKoJYzBIFomMwDE41z53lvhePwrlfcPVADUwbSQaqq0km0dbD5gADC47aUt9VSXQvSRiDUgB5cjLMCCxgC1WkDjXa8C+Im625b0nUrUdqj3qpMscdUXNxOMaleD+fU2tO6nt6D13Zi7MrXLPsxnBkYEfnqbfprFTp0TcSgNSmDIUsoaC0DAOGKqASvAB0+SVkUL6b1AyVUYgAhmwo91CxNxzB1Ydn5vqbStVqNs6X4msRVDuCBTBBtKpEAHJ6YmO+l+IefzuatGrutvSrrTQmxCU+bHU0MTFrG0iMz7aXly+hWHCnq/eU6hYNkBVVTLPgGRDQFAgRzohUkj1lbrIIcZKxliBNrEhlktxPI1cfHviBRq7Y0U29BQySCqm6j/AGgCyi5rR8wjXS8G3fg9Oi1I0qr1WVrhWHpnIkre0BBkD6gd9Z7X+wZyu4ODUDMpMSWBaAQzWtyk8Fj7405Rpn0yyuhk2ejm+229mAItsEHgzOrHsKPhVUq1d9xSdy5YBDaJYlMj/AVEAdtR/L1HwuCd5UrkAuEWnTYAgksGZ1klj7dgNb7CutwTBVxb0x83eSZwflIH3Orj4z5/rVPDW2le5dwGCF1iKiIJhmB+YsFDEciffXP2tHw38Q7VKtYUFPSQjM1QHI7mwACLu4xjU3xLaeFO9JNvVqUkFzVmqB2OIgKhOCc/fjtqdvxVZ3e5IWHVXS1xTdTaenAOIJUEzawFxM5jSWotazUhfTUMYeJS4mmCQP4+4tuge0atfi1LwintaiUzuPxKxYXVkMggknsAAZ/TURvCvDRQLPvnbc/OWWmzLyTbP1Y/OeM6dvxFdKgKGRjIU+qrY6ptAUEwZByTxnTYqgAEdLyx7WkH5QByBMg8jnVn8u+E7Sol263KQAHdVVvUUICpBcjC5kwDJjSanlwVatWhsatKtQNhuqGmjhgHKKrVIaA0A283ZGr3g4Nfd1ARXsZXSorhwAAWm8THTMAQoiAdaT8UvMAq7DalTK7lkqG05KqoaP8A1GPYW6pe68s16DpQp16NX1Cx9NKqsFdQQSyzaGgkAn2+mj8weTN3Ro+tVpNTpiKaLeGCK0WqvUxEm4mP89Z3isuRXhSvUkFYBAt/i5JxjIAXJ54+miaRgSrQtytw0SQc9jIgEfXXd3vlDdjbtuau3ZEAkvIXBsAJTuBHYZuOpWz8jeIbwCo1J6iHh6jWuQGHDNnIEZkARGt9oyrHpDM9DCYPYkACPoS0z20usjwpZSAwkFYyoNvC4H2MHXT8N8v7upVqU6dFqtjhXUgESjGVJJggERg5/PUTd+CVtvVFOoj0ahggMDJxyIGZYCOwxrNsJHc+G2/FLxOjL9NYVaIkmRMFLgSR1OE1pfxA8yDb7f00dUq1j6SMxwgbFRzGYVZAPuR7HWVjyduaFH1q9CpSWnY61QJKRNsqIkFrOo8Rpo+D+IeIX7n0nr3YLkSTAI6QfYEwFxIPOs2cbdblsmOYa0kGrT+aBekXQWyQoIVjCkAEYH66do71gaioBVpO4WKoDPaGLQG5plgouKHR+H+H7i+dutb1lLhkRHLLaqg5AySSwiARA0xvKDkBPQIrJKtaGkgAKgKW4PucFpJ108MWliw1FNJjTm1itWCt3UxGJ6AQoUOCTInB1Eq0mpkghldWgEEcgdUFTBywyDiPrqZu6DUnsqKSl5YXIUdlmLiWFygqBAMxI9tFuhBFSneqzKpUBYDqWFDMLXkQSYHEHnTfKlUKNq+tUpLWpkFFg2/IuDCm+0TmQAxAzpvc0kHVSeQSwCVQCygAKpwLCTexAHEH6aZNNWljKMcgjKsWYknHyBV4UT+Wliv6rKjrfjJRQXjLMZHztA78Aaf1NIdbGKi6i6yD1NEgBYmZH8UkEjkaIHJuUk9Kh0wBnmBhiVBAH2n304zPTIQSykKzpUS2Cpui05gN7QDJ0Vak9MhwHTmDnm3qg9icdPb31fARtywuVbagYoCIBY5LwCepR2JB9xpmmqwSSyMIxkhhDEzmQcrA+s6lfgKjC70WYSzF6YJwAAJtBACxPYmc86ZW8pYcqCzqMXXMVWY5JgCBnE/fV2JhW6fJvVSQAqukAdKwo4gjqknBnGtY/Z/p53zBgwJ24B4ML68Er25x9jrImS09PM5QjgXCOfm4EyO2te/Z+YRu+gK3+zkkH5gTuIx/DGRqpUn44zdswpCkjcKJIA6vQBknCiDk/wDHWX1adzy4FG+LQshYYhfmBNi2ZPM/nrV/jNtFqvsqb1KdMN+IF1Q2qMUeqYPBjHBnVI8W8k/0KUN1T3Qq1DTUJMqYyTgiAB7iMaxyuVrj8Kpua9/UQOmFLIIUwAElQABhZ9zzo23BIKuBEoS9ssLQUQTiBABt1b/HPIdbw8LUFWhUZmtFDLsWcFRCsgDkKSZMH21I3XwgrptjW9SkhsZmpsW6QBIUG35h1AzOQM502Ko+9qH+BzUpyQoM3BUaEuyQDaTFpMCR20T7YEwQaZJ4cHoVvkBnqAtkyRmANW3Y/C/d7lPVCU6VwBXJWVgAFVyOr5pkTPadRfEPBN4q21qXqFqjIrnNVSgCqCQSwFuQpkcanfj/ABMcTfI7sDVQBqoDKVCgEGxRKLIi1DAgGTOm6teSzOTUZ1hWuJPzC0mczavB4BGn97sa1FwhSolxDU0YZJkopGBJkx2GleI+B1qNMVGpVqVzEC5SFJjpCkmST1zP0idO0EVSYexlZSCoV4u6zBiZBYAAyD0zzokaH6XKkzIIgdRj69NhyTzGpninhtTpdqUAqCj0ktRlQWKYgAC4ZJhiZxGjXYV6tJCKfrA3VPUBJcIgCAM2SFkYWO2nZTFQozA1AaTnrmOlrmkdAxTUKDFgMk5A0zToEI7NTYg2j1FJIVmhyJAhmtnB45nGlVNuzAokmSbltMrEqmRyYJ440ihuHRiisVklSGJgAwDIjAs5kTpv6JG33FSx0WyotQQbgCyj52tY/J8olgc8Z1F2zgW2uUkC68dM9RExMiLYBGSdHVSGPqAqGbJVcciYQwD0zCgjt76XuK+UBtqKCxHAfr5DNBMgIPcLOCdXQusVwShRpUXA4mCzkxPVlcDj6Rphza0mJBm5eqD8xyDk55551MSpMii5N1NaZpsomahIYU5JBEAdeDGoVFCGFr2MykGYgBiVjjC2EzI08Icp7iRfUUVIBmCA11vzGAWYAkSTz76J9+5UL6j1FBEIS2GtGQskLDEjHccaKgaZCKwalBJaplpBJtlf4YiBHzXSeI006ky1QSC1zFSJEyftMdoxGnU2n914lX6qTVawGQ1Oo78i2eljzd7jEalVvEN2QAa1ewFQSKtRlXNq8MREjjvqClZmYi31byGbu5tLMes9Q7kkH+emNtumQAqxFpDAe5GV+h54Or1n0m12vD/Ne5ooUpV2VC2SIvLMcnOTgTz9zqRtPPFYbobhoruJCmsFJUTJtkdBIE4HJxrgU0UEGqGAIYhltMgCMA4i4ZPOnKlOo4u6W6WkgC5VpwssI4iOfprPXj9Lrt+YfOe/rXrXqPTVoBolYADQQsACcRPP151I2nxK3tNFp+qq01UD9zTpgqLT9MEd54zqt7Ko5EKb2e5SrAEw5QSsz1fXEBSdIdAGZQGRhcImQMgEe8ABsyZxpOE+jXW8H87bzbljTrwWLvUuAl2b5jJyTgRP399SPDPOW72rGqr5qmWerTFRnYKLus/cYBxrgucPgOFBh1EAG4AE47xAB99SNunqK1tQAqOmnUnrNQhSFiVB7km3V6w12fFfOVfcV6VevTpVmohgIWVIw2VXsPqI11PGviXU3G0qUnp7ZlqGwItwdF5uUEWxOAQZmMY1Uq9FkIZkeiXVnSPleXAkZwgEjBMwPfTG5YvLul09TMuLb2JnGJMQBGM41npF1ePCfOmz2VILT2F1eSGesQcj5iGtJJk8C3HfUbwjz7SoV6u6qbJWrVIVLSqU1t5gWHJMSw9vrqobbbtU9NKc1CTApHkFmHSs4BMAyCMA6UlNi4pr0s72MrkWg3CBniDyTq9IatfmTzhT3m6pbittA1GmsWI8F5iLmtuIugAEZznSfMXngbmi9CjR29DbmFVbf3gzm1oEMcEgduTqr0aYNZfVJoh2uZlW61ZaWUTwMxBzGntyFDU16dxKp/RXKwVWLEE2zcRMkgwIzrN4yUlWo/EytQpKm221KiihQZF4IM8mAAW5zk51B8n+YqW2cOuySvV6uu8kgtcQFp2ngSJAx7gDXBG5hopO3ptY7LVgKXRSxlQSrgGQpOTPbQcrSqqrpUoNTpgEoSWJtYgwzCLpAwYAOrOEw13915xXcVxV3O1o1lCKAlP90SQS83QSQCCCO+tV+FnmDbbpa3obUbVk9K9RHUGv9M3WqTgMcjv3nWC7isz/ADANagUFIXKoYmBk/wBonmOdaz8A4u3pDFgfw2TM8Vxx2/4DVnCbsS3wd+Oe6KPsmBgxuY6Q0mKFuD9Tz21kdZiCAINhiVJg8f5zLczPOtg+OFO47RfUWnI3E3zaR+5MGAe4Uce+skautrHIZiJUBbChljPViMQsREzrd8pEeq7SeCMmQMYgT9BMfWRqRu6rVJN7VAOCSCwVIAmSYnsBzpNKqoCmHpsSAzLBEASenEtJAxgYxpFKkFMlVqKWBlWIJ6QWA7j5smO2NTIp9/F3KkLUqhGJlC7FQBwPYm76YnTm08arUbnp1a1JmxKMYYqJAMmSZzOY7ajU6hQiIJXFjiZMdQg9p+vbQYA4wgCknkhmEEiMiSYAAxp1g7b+bNw+6SrXr1SaKlfUphSVUgZW4W5MSTBP30dXzlu3am9SuNwKZNW2oMAhYMrgERx3kEjnVdq1TkTbMXZMEfMJ7Y6REQI05XpNaDhl4uU5JMuwI5YgH5iI1Lxi6se6+Ie9Y43NRcdSsFtEggwAvecKR3Ge+pf+sTd09slNQu3QD0w9NMNCxktILTAJHEGNVEIzw16lpUBSeozliPoIALSD20n1QRFzDAFhMiZlh9IMadeP0kru+H+bt7t6LU9vWC00xdTVQM/xXATbcYE899ITzPuEqNuUrLUr1JU3IrVAMBT1LaCe1p4Xga4oBhWtKgAKWGZLdQnJE/QRx2nQ9DpkMGtK/K2MgkxMEEZB+sRpOM+jXX8U85bivVWrVe9qV3ppUVWAkgMALY7SZHERp3xTz1Vr0fTenQUQSTTo01LduYlRg8ZOq9ab8qCwEw4AnB5B5Hcflp3b4Kj5TIyRI4J+s9XtxdxpeMNWLbedHpqCdtsqkoOtqCkgcC4g8xGNH4X41tPSZKmzNZne8/vFSCPlVYW/gnE5+uq5RXouZGALgXgYBAlhxBMGecad3aMEkFHVQgLriC0mOxYxIJjEc6z0g7aeM7EV2f8AD1Fo2MnoKytLGQSXqZBzEDIIkERpXiniPhtT01obettSGtqsGulIIIAuImeZAH31wa1NCrMhItFMWuAGkkl7QoPQI5weoaiVFwAZBABg9+TIgY9vz1ehq2eO77wo0rNvt9x6oAiszAKYgE2XEGQCOBzp/ab7wmnSAqU9zuiBzcqKsmTy6kGRMie321SKp4kRIBOZkiSPtgj9NOVhlcowAUSuBwJBGDIP6nTp+mu74XV8OBZq34nLNFNQltkyoZpBIx2576PxHxLYtuQaVLcUNvb1qrqXYzIgkwAROLu2uKyQRDFW6rruwAEZ9zEZ4J0GpgHrkfMemObcADiJifpOnX9NWfxql4Wac7b1xUDop9SAhDSWmOqQO476lJ5c8LFByPETUrCnKqEIRiJIHVTuIk8Ag6o9XgTBwM/kIEYx2/LnS9ulxZQAe3VE5IGPqP8A21en6asnlvYeHPTndbipTqyIp00JIjMklYPHbsBp7ZeWtnUqu53VFNsrgK1SRUYRJFq8AknJ9tVmvCsQwsK4tDXCe2Z4jv8AbTNelDGIYC6Cs9hjHsNZ6X7NXLzF4RtUWjS2m9Wv6pVXDRalpJUh7ZVbp6ZzI11N35L2O2Qk+IrR3K05VFNy3BeSSC3VJPOJxrOqKl2gMDIbDEDCiRJODP8A76Ky72BIPuSTGBPuYjVzl9mxa/Lfkncb2Cq0kQUwA5hQAJAHSCWOTNwMhY1M3/kLcPuxtaFUV/TpqysXlaatdjHADmcDkidUf0cEnjhSOJgGDPYDmPfT4uy6tHI5tIAAzEY5ER7aZy+zYt3jfkvd+G+mxamKbcS3qKKgptyrJEtwuDmAY0xV8kb1KIrptqlOFJLI8EC0A9F1wnMnvntqv7vfuzAirUNpYoHZi6AAGbuOfr+Wpe882b3KvXrRxDuxwQJHMHnWc5Gl+G+U93uUD0ts9RXBErAysKZII4IBHvpXl/yzuN4Sm3U1CGIcMISmIhSWmLu2MjtxqPtPMm4pr6P4muqLIVFc24OMAxaP56QPG66IKQrOKVzz6TlbhdDE57/wyONanZXXo+Qdy2+bZhQlSC5ZXNiqQLciSBMg986134Z+TX8PO4D1adT1DTPSIYEepJbvmRH/AIfrrAK3iLXM6O0HEOZuQEQpIw8Dn7a1f9n0Z3pIAk0JiB/f8DsM4++k7W/LNsxK+Ot3+yQoaRXBGJiaBweR8sSOJ1k6oKhZkCgXdNMtJ65wD3wBJ1q/x2RD+EDNaSK4XHMnbgyeVAEmQO0ay/f7m8AVAJCmx6SKLwBZTEAiBIPURcfbW78kngzudqC7lR6ZDLbRYkwG9i3KwASx+b66PeFb5rKabsZYgCLiWYm3iLWWFUgL7aKs5YSwL9EBgzSokLTu5gLFqqeZ01RqsHNjqckC/uGMEZkE25JkRqKG4rs4AJDKq24xEm4xOYJP1nSNrTMkGJBUWExcOSMwF+UexzjUzc7UNDmm1K7reoFJQmo804CrFIW3QsmYwO+nNxuLkb1bahaW9QEX3kWpfImBbJQ8Y99EqN+Cl4AtLGQnAteSIJmABAk6P8KohaivQZlkM6kq1zi0kGCiBQxkXTHGmqgLEliXgQGzOelAR2A4C6m1KjimArrUEsbGEshAsGDyeo2qpPHY6nlTe9TDU4SqqMwWsgIuLwqXMRdHTIUjvqOD0oZDquQnBF5giMFpgZnGna9P0yAL6dUYZXWCpAGQZkGc5GPfSVQZVlLEFiXVyZABAycW3FTP0OdDDG5qIzXKBTDHCySqgwB1GTiTJzo6m2a4iy9mn0ypBnICm0donpMEzxo91UVWYI3qoCQC6wSI5sk25JxOlpVtZXpF6UW5BbBAhzeMgz2zGqhDXPUBJNQyBDN1MekQSxmcQP7Oiqt1MF46umfllogNPtEtj5TpbrmYvVbiWQgkxkljEnLLLEZ4HfTfrEJYLWWAxlADKgfcgSflHMTqrh+vWSOj1Ew1yg4DEkQDdKrGCTM6bqLJMj3JKzEYUSOwHaObtJqUgXMdAtE3dyFHOPeY0mqxJJtti1cTFw+b7mMxqIXWLOLR1gtzEuW+VZMFs4IGdIrAhCoDQCRaSQQcD7Az+kae2qkkMVYIpRb6amAQGYcQLz7yCAJ03uHZ1Ukhhx0nIJuJHueCSYOqiNUZYXDXdV8kAQSLQv8A5QZnnGjorLAAFpI+XnnsB8x7RpPpYktJBAgg5xIPsRgD8xp2isENBXqHUvYwSY9miD9NKHaxtIlr4DdJmVlmBUg8tEExxOk7llDUjTVqcqCb/lOeR/aTEGeY05WZqzwYZrVtI6ZVQTyYnggk5LDvpmowAtDPIChgyxEZMdWADwIBM/XRS61IuL7VGSWdYI6nMGyQBJgKMYI1EL5wJBJxGRn35k8z9Y1Koba4k2sV6QbDPAJOCZJIHHAjUe24AyptgYxjJIH0B5J/tDTQGwCVJEyCp4icAH9CcDRrTWYh7rWgqZknjBjHIxzzpyjt7QGaZhSqspghu88AYH3k6da9i1VQaYuWGUdKsWwJnpAggD/DqIhvVwFiIJxjvE/bjGpFSt1mzAMgK3YQME8Tk/adFWlmmLjBJI5JJOTJkkntpFd+FHEthuxJhiD9x+UHV1UndsDc0dYY5Q9MKBwBEAGCW+vfTDoXunr+ZiRyQIEkHn6aXtwoDZcE3B2UypQwIjGM5+40utBBIC4PYwcsADaYnDcD6nEZSrTK0TJn5lDEqxCmOmInLEg4GpO5pKAUa6k633I3Am2FWTNxnlo01uLS1SGwoMX4doIAxJlhzE4AOlX3g9YCqGKB4B6iAc8M310QmjtlF17FCFYriQ5DAWggi0ZOcjGmjQhQXWLg1pDCTBAJIE+5AGORoKxAIu7EQeDngHMjBM6XAVRIINrQcMGYNE5gqoyvecHGskNEdgQwJiD9CI+2tm+A4WN3FIo00b2uuVjNf5RECM8EzI1j22pluQHJ7L86m9eBi4t7ezHjnWwfARVC7qGYv+5DqVtCQa8QZ6jzOBx31Z8pZ4XrzT5Mo+IemK91tO8gLaMsAJuKk4iYBgmJBgRWtt8E9qn9dXYSCysKJDETE/up7zjXf+I3i9Ta+HVq1J/TdfThoBtBdQcHHBOqxT8zBdruq6+MNuhSprPp0KN1Is6hWAwG4Ig4yT7a3kTUmj8FdslQOm43KMDIg0iJmZg0jOcwcDtGm2+BezIE1dxcD84NMEiIAgU4icnGTzrveJ/EGht3qIyV6nooHrPTp3LSlblDmcEjsJ+salbLzrRqvYq1AfwqbvIH9G/A5+b6cfXTIar21+DNCmpVdzurW+ZSaRVsWglTSgkAmDGO2mKvwK2RMrU3CDGAaZjGctTJM85Ou5T+I9Bjt1SjuHbc0RXpqqAmy60z1QCOT2jvMDUjbeftu9cUgtUK1RqNOsUilUqrdcivOSCpGQASME6ZDVZT4E7RTivuRweaXI/+3750R+A+0P8A2jdTJMzS78/1X8+dW7zh4luKO2dtrTD1IbLMFWmArEu0zdEYUDJ055O8QevsNrVqG56lGm7GAJJUEmBgaYaqg+C22ipO43DeooUs/osQAZ6WalKntI7aZp/AvagyNxuv1o+8/wB1/LXY+Ifj1barQsdqNF3cVtwtE1TRAWU6OBc2LjxpnwHztZthUr16e7R9ym3pVqAAJ9SApqJIFNgZmO0HTIbXOqfAvaMM1txMQCPRHckmBSgk+5+kRpVH4H7ZVZRuNzawgj9zkSD/AHeOOedWTxXz3Q27blai1P8AZlotUIA4rNasZkx3/wA9FQ8/bc+v6gq0DQp+swrUypNLIDqM3AkR7z20yGq0nwK2i/LX3I9xNIg5kYNPUnc/BnaVGZ3qVi7XliPTUMWMg2KgUW8AAR99ddPiJQ9Ks709xSNCkK7U6lO12pEkB1EwwkHviM6Zbzer1trH4iktT8QRTekg9VaaBg0lpQQemOczGmQ1wqnwI2rRO43WJzNGcmTn0s/5adPwP21oT8TurAxYJdStuIgmPT5I766m3+KG3f0raG6PrpfQij/TQJZUg5KjmYH1xqT/AKxtt6e3qBKzfiGqIiLTlxUpzehWcNII9sc6uGuEvwP2ylrNxu6YYkwr04ggiM084JEnME6G8+Bm0qOW9bcJIAtT0VUQAMKKWJiT7nVhHxB23oerFW71TQ9Cw+r6w5p2f2ozzEZnSX+Iu2WizutVHSolFqDJFUVKgmmtpNvUMhrrY76mGq4PgRtJJNfcsYMEmlIJESCKcyBof6iNp23G6A+jUu4g5NOc5/XVrredKSUBVeluEY1PSWiaZ9R6h4VVBhpybgbYEzptvP23G2Ne2rK1PQNGw+r6xMCnZPzfnEZmNMNVir8BtmygGtuZB+YGlJEAAR6cACJwO5063wR2pRk9evDsGJihdIEDq9KQPprreTPMtTdbrfhrxTpVKS00dArU5py6kck3T7/TXC80+b9zR3lam26TZBLfwwq0bqW5lZN9f+DqkQOInTIaWvwK2oYsm53dORHS1MYIg59Oc5n76WnwM2cy1Wu3SqgfulGBA+SmJ/PnVg8R890tsQlRKlRlpLVrmipdaKNPUzSDaSDEAmBMRpfjPnelt8+juKyBBVapSplkSmZIYsSAcAmFk/TTDVbT4G7XAO43LKCOljSIMcD+j4+g0KfwO2yrau53YWQxE0oLDgkGnBP5Y7a7W9+J22ptUASvUFOlSrs1OncPSqC4PMiABzOfaddHwPznQ3VVqVMVVYU1qr6iFRUpsYDpOSJxmORpkNVSr8C9mciruFMASDSyRyYNMiTov9Re1IVW3G5KqCAP3PBa4iRSnJ7zOtJB0emQ1mNP4DbRTI3G6+00SOQQCDSgiYx9NKqfAbZkf025BkkkGlJJIP8Adxj/ADOtM0NMhrM6vwI2jZNfczn+57mSf6LJ+p40Y+BW1iPxG5OCBPo4mOD6WtL0NU1mq/AzagW+vuCsFQD6JgEgmD6UrkcjSaPwJ2qtK7jcj6H0SPeINIz+c8a0zQ1MNrNX+BO0LXetuA0sbh6IyTPApQI4EDVi8l+QqXhvq+lUq1PVsn1Chi2+ItVebjMzwNWjQ0RwvOngTb3Z1NurKhcpkgkC11Y8Z4GmvN/lv8Xsa+2p2U2qqFDFcCGBzaJ7fz1YY0CuqMk84F9vX31Om7r+MorKnbVKhqOKdgFGohtyDabxjka7e18k7lTQq0q1OmTsaW0rh0ZyoQCShDAXTI6sa0CNCNBSvLPkipta21qNURhQ2X4YgBgWa+6RPaMZzOofhPw0ajuUN9FqFOs1ZJSoassWYDNT0lClsMqzj6nWg26EaCH4ptDUoVKYIBdHQE8C4Ef565fgvhVfb7bZ0FekRRVErkhupVWOj+ybo57TqwRoW6Dg+ZPCtzUanU2m4FKpTulKgLUqqtEh1BBkcgjjVcf4c1mo1WatS/FVNxR3IKUytFHofILJkgiZPJx7a0KNFGgyrzr5Z3FPa+I7irUSq+4p7RbaVNhaabiYUkkjOJJPOu5u/IdbdtuG3ldC1SgdtT9GmVCIXDlyGYyzMBI4xjV5jQt0GdUvhvVNDdK77cVa1A7dGRasATMs1So7GcG0YGu54j5VepV2bh1A29KtTYEHqNSkEBHtBE57atMaEaCl+E+SalL/AEXLofwNOqrxd1l6ZQFcYz7xjXA3nlmvtq3h1Om6God3vqwaxmRRUSowDLgxBtxHONanboW6CiJ5ArWesa6fjPxP4u8Uz6d9lgSy66wJImQe+jq+Q6z09w1WrQfcbl6T1VaiTRK0ltWmFZrwI/jBuB1eo0ANBnFP4WsNqKfqIHSv+IpJFU0aXTaaYlxUsYSSQQZyNS6fw8ddsLXopul3C7pXVH9MOotCkM5dltlSxM6vkaFugrHlXy7W29bd1q9VKjblqT9ClQpRLSACTieMzHOdQ/HvKm8qtXSluaR2+5+ZK9I1DRkQfSyFg82tgHOrnboRoM78V+GLFwaFWnBoUtvU9darELSBUOtlRQxIOVeV/wA3fG/h7UrM6rUotRNBaVNKtN2/DlEK3UkVggumSSJHaYjV/jQt0FA2vw9qrR3VP1ac19jt9qpAaFalSZCxxwSZHfGuv4Z5WelvaW4LoVTZLtSADJYOjTn+GF1aI0I0AGj0QGj0A0NDQ0A0NDQ0A0NDQ0A0NDQ0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AutoShape 12" descr="data:image/jpeg;base64,/9j/4AAQSkZJRgABAQAAAQABAAD/2wCEAAkGBhQSERUUExQVFRUWGBcYFxcYGBgcHhgbGx0YHxggHxkbGyYfGCElGx0aHzEiIycqLCwsGCAxNTAqNSYrLCkBCQoKDgwOFw8PGikYFBwpKSkpKSkpKSkpKSkpKSkpKSkpKSkpKSksKSkpKSkpLCkpKSkpLCkpKSwpKSkpKSkpKf/AABEIAKABIAMBIgACEQEDEQH/xAAcAAAABwEBAAAAAAAAAAAAAAAAAQIDBAYHBQj/xABHEAACAQMDAgQEAwQGBwYHAAABAhEDEiEABDEiQQUGE1EHMmFxFIGRCCNCoTNDUlNiwRUXJDTR4fBEZHKCkrEYJWODotLj/8QAGAEBAQEBAQAAAAAAAAAAAAAAAAECAwT/xAAfEQEBAQACAQUBAAAAAAAAAAAAARECEiEDEzFRYUH/2gAMAwEAAhEDEQA/ANG87edv9H+iBTFV6zOApqemAqAFjdYw/iAjuSNVqn8aIcpV2voMACfUrGFFt2baJacjAU89tRPjzbGzvUsl1UFhgrJocdiSLoBxj6azTbSR1J61JmIYgKaqib2CsRKtYnPyiIxOpasjUtz8bGpPbW2RQSASK4blQwA/dgEwRiRGZ4gq3/xpalkbMVKZusqpXNr2DqImgCAGxkDjWV7V6jM60DchLU127kMbWEuQD0BgoguCD7ajbWvbLIzBy6/ujJR1+cz7qGCi1hnU1caxV+OIglNoWA968EDoBLD0jAua0QTMTpVL433kins7m7Ka4DOSVACgUjLEk4mYUnWUWmi73h6O4psrqAoABEuQw5DElbR8o02aq31PVDXgG1kIm/LZzDSzLJXIHGptMaqPjwMg7SGuCgGviZhpJo4j7afX42kOFq7I0/kYk1pCo3Dn91MEZEAzrLfFKtQLT9QCogpgUagEAhZAyIlVdshhkj20097JUZJehTIaWg2+pNNCfZiBiMCdNpjUm+OREFtkwQtFwrTMiRH7rJiDE6eb4y1bDUXYepT6heu4kGxQXMeiCFWYLERPvrMdnQ9UVBSIAHStBjc1QvINhItDKguuMEBjGkeH1UVHK1HpVulIzY6NJqXRlVttW0zOJ02mNTqfGoEKaO2FUt/B6xFRcqOpRRIyxgBWJPOO0V/jx2Gz67rQhrROQIn0TkGZBiI51li3bctPqU61MrZDAWEZMkZkSuVPY/bXP8RYky4V8Wh1/jgyxn+My3JyeNNpj0h5G88HxCg1Y0PRCuUAL3TCqSZsWPmA/XVi/G/T+f8Ay1X/ACr4ONps6NEXdKCbuZOTP2mMe2urOvLz9blvh3npzPKX+O+n89Ab76fz1FGiLf8AX/R1n3ua+3xTDvvp/PRDfT2/n/y1DB/6zoFvrp73L7Pb4pf+kP8ADov9In+z/P8A5aizpP56nvc19vimf6Q/w/z/AOWh/pH/AA/z/wCWoUx9NFOnvcz2+KL5s83HZbV9x6V9hWVvt+ZgszY0QSO2qJ/r/PfYx9fxGP19H3xq8eYPDBuNpXoHPqUnUfeCV/8AyA15u2e4KQQfTwGYPlGtkqCkdQkRnE69Hp+peU8uXPhJ8NcX49MbY2M3TgbiSImZHoYwJ0k/H8WgjaAnPT+IP5Z9CM6yGq0LlSCboZTyenB7YnIEfNGi/EwCLFdeZjqABkiQZ4GT+muu1z8Nef8AaAtYq2ygg4I3AIOYn+iGP10lv2g4AI2QI+m44xPHoayCoQAQZDTweBH85nSWJ6ZEAknB5Exx24PGrpjX/wD4hv8AuX67j7f/AEfqf00dX9oJlidhAb5T+I554/cfQ6yBK2RHUFkhWnucj2x30A4UiQ6dGLZzIJHzHg44xEwNNMa8v7Q8/wDYhxOdx/8Aw0R/aIjnYkD3/Efr/U6x7cr1YIfEBlkA49sH6aOtUW5bVNODwSWiCeCft3PM6ajYz+0IORswfvuI5Mf3GhuPj+9P5vDiMA/7x2Ikf1HtnWO1GJIJsMKF+WOxyQAJMk5+06VWgWSpTBz7gGODg501cjX6X7QdzAfggCcZ3Hvgf1Pv/KdXH4e/EA+JmsDt/QNH0/6y+b/U/wACxFn157a84MhqsqqQxJtEgDLEzkfTJJ7TrZfgTb63iFhlQduA39sD1xcB2DZP56FkwPj2snZiQP8AeOfc+gPygE51kohiQ3SwkSB0wSFkgZtsB4Emda18e6bMNoAt2K5+s/uFERk5bgTrI9u5VgqiScBGE9Xy5WMmSSBq0h6rTgrdJX+0veSLSTEcBiBgxpxqBANUj1FJQM4PUt7GAx/hqMiYGQNK21Q03U0pFRQVKVAphpCj5zaxyxN0WnTVEJcEBCN1KzM/TnAEgdOJk97hrKhuqBBU3CtAvcdXSTl0bAJIAWSD9jpyiVUhkAqAKHdasBS2bog5UdP+InSdvZW9MOBSBeKlVgxUBotlRgBQJgETph6pLwxnLMzhbmg4k8YwCBEjQSae4+eyo1MELchzeywQAOD+8JIVuI1HdS7kAKhEKRkXOCBnJtY5JPA+mn220SWIqgw7PTJLDBJBLcZYSSI4AONA0lRlIK1wwBIAYG4iCpHzAhmiBN1s6AJRBdkqAAqWUkRC8AGAIKrBOInTwBVyaoNSkSAagGYLAypP9ZYvSDxOoNCgbjbysYcAEnAiBIJliQMRHvp8lepkf0iBcKbFuqTaFVu4sJJZv8WlA3tVgEAcVtujXincYW4lnXgQ1oAZhie51P8Ah14ONz4hRQjoU+pUU8W0+qPtfaM5zOuNu3FR7mUUWqEsSAVSGOAqx0IFwAJnWk/A/wANZqm43LCAFWkpjlmN75jsLdZtzivGbWtnRaB0StrwXy9eDGi0NJJ9tQwoY/6OiYaTOhoYINoydEDoo/XQHOhbpJ0qdEKQwdeevNHhw2+/3dJWUBanSj91exlCmMQKhPaADr0HP01kPxm2dm8o1yA1OrTAIP8Aapkznt0kccmNej0b/HPnFE3FO0sXRqZaGW2LYkk4nuBiDxnUN9ubZgMpxI5XAJx7gNz99SUqtTBW9lYFpQ/LBABIyRcZIkrx+emWQSFVTEwWTN0sYgdzaIiPqden4cAqVZwGLAXFQ3Pzce0wATxpt8Ecr0ifuZIOcCR29hp6rX7Na46eRa0BcAtyAJg5yV0xTm0xMdz9OBic9xqoIpIwFYwOO2O32P66IFYY3OrW9IwQcgAE8gRP8tKrJBEj2xkGP8tD0YEkEcEEEexJx75H2jQElEgE45iJzwTPtGI/PSqhX04HqeqWMgkWFbcY5uk/odCq2AlqtzkAKZMDJMGMcHjnGhUIuI6gAekfNGVnOAe/GgbWoRCi0n3iIkye2c++iqMQO6mBOeeTOTolyZhZ+8djk/8AXOnVVlUnqUdXaciJBM/XPsNUSaTEKzCqoYA9LSCw+WBA5IPEjAOtU/Z6Gd7iP92OPb/aI1kaEkAQrD/yqYumJkHMc9hrXv2fFAO8gESu1JB9/wDaM8cHEfbSF+C/j+wB2UmM7g3DkR6HA+8Ge0aynd7gFmLMKhAFrrImBAmfb+etV/aCWfwR4/3jMT/cax5aB9pExIj/AKHv+elInbiqIsBDoCSHttYkrAkmTaDmCcx9dMvUCmwglAZAbpOVADTzx2403ta5XIhhwcA84ETjRbiTzk4EzJjtqBwV+UDQpklSYEibfoSF7+51Ipi0kgshKgWkkhw4+W7gdIkg865tPAMAcaUu5cAqD0mZHse54wYAz9dU1KqVTJaYeQ2ALQMngcD5QBxzp41k5MrUuvNRW4mTwIAMkZkR+WufSqkSeJ59iB2/WNK9U2npOe84iciO/bB41FTds4uuqK7CCzFMsBEmTGOpsk/lqNXlmOfUCD3iVAxzkAE/KP8APSBXMGARcIJBIkRkH6cY4xxpis5MCBgRgRPJzHJzzoiSX5VHvQCeoQcADAk8TAUa9E+QPBfwvh9GmRa5BqOPZn6iD7wCB+WsI8j+E/i99t6LfKXBb/w0wXI/OI/PXpe7XD1rkd/TgtJOlMNJjXkdw0knRnRFI0BTow2m2JOhJ0Dk6STpDHGhOiUonQGiB0YOiDB1nnxt2t2zoPbNtYrPEeohg/qkfnrQwPfVd+Inhv4jwzcriVQVV+9Mhu3+EH9ddPTucozynh5/p+oEMTa/TJEggZgHPBA40TVFsGCKlxJYN2iALcQZyTP/ALac2irdaWRJEhmLAJzzAMyPp31GqYNvYAcwciZIPt317Xm+DjVXZCYDAMRcV7sBPVycDTK9oge31Izwfvp5KAC3EhpBNqtBEcEiIPuNHTqC0wQfZWxyQOk+8ZM+x1QivUun5hOIMkR9/v240e4ZmJwAZBJH0xx24/loPQdChYeneodC3DKT0kfQxjRUaeJKnAyy++Tme8/ynQIR5zgnEg9xnM6d223IRXIZQSwVx2sEsPfEj9dJ/DErChXEXGIBkwsHuckAAe86k7gD1CEmiJssZnNmQrAtyRMsZA9u2gZp7lbbCiuJOcK2bR83PbE6cq07QpUutwJN69OWEAEHqX6kZjS22Pphi9O4MqlaiPhQz94BywBUBgImdPeG1HUhqLrUhQTTrKLTarM3SzFHVIJnuTxoIVhe0FAbacRTwYFxlu7GASSeBrW/2eUj8bJkxtpERGK0fSMn9NZRuLFOEqUXCqpBJIJKGWJwVLTMCQB78a174CzdvZdamdvDiZMCsBMgGIECfrqxKd+OiBvwgLWsfXtn5SSduDJ/hiZn6fXWW1dqpV/WVqLtYUAAFMKeSV+e0rBFvvrVvjkht2rGnfTBqq5/sljRtjuDAaMETz21km53a/V0ViBec01LYAIzNijOQJEDUqz4I322dWAqKEuCm5YiDwQBgm3MCD76Qdm0eqyt6d9hdfc5IH+K0HnGunT217WbZL7wP3J6mDOSISTDm0Alokaa8PeGik3puy2ENFreoWDC4jpSwxnJPfU8qirswZsX1QEvYoSCgi5pxyBAYwRojTEEUzf0S19siILQZ+gAOCZOpfh1dLhcxoNaBf1Ra2ZdYJiLQAuDydNXXH1Kysyu0tUUgG75mA4W7EZEAHGdQRaW3FzI5WkczeCbcTGMjFun6dAK8VJEKGhbWklZXvHtOkVUnCt6oRA7EKRacFxJyQGwTp4sDIpAiUmorQflhmIJjpLDAwfqdaVHoYOSQD8xp5EGJEfeM6bXa59xxjmMSY7e2pVOosYvSpKzMWEKCcyCbi1uOIOj3DWO1OqvpupANhyCoa7ANpLErmftoYsvwa2//wAzExK0a35HoH8pI1uZGsK+H3iI2/iVC4owYGh6inEuCcd/nKrLCZGNbju64RSzGFUMWJ4AEkk/kDry+tNx14+DmkHWWL8Yajk2UaUE9CsWDMLiI+aAQIJ450dL40EHq2ojvDkYx99Y9q/xrvGozpLaz5fjFRBN+3rAD2KHkXDmO2pf+tja23GnWCyBdCMJM4IDTOD+mp7dXvF0A0CdVXwn4kbTcVko02a+obVJWATB56jHEfc6sm93a0qbVKjWogLMx7Aax1q9ocA+ui1xafnrYn/tVMf+v/8AXT6ebNm2F3NMn2k/8NOtO0dQHRg6gr47tzxWp592An9Y1Jo1lb5WVvsQf89TKaf0a0gwKsMMCpHuCCD/ACOk26Wq8fU61x+Uvw8x+I7b0alWkTmm9SnnMlTYIPMwJ/TRPRCwXRqYZQVKnDLcVuhu3SRgiSOe2ur5mf19zXqqy1A243BVMghA7MG7C0iYEyTqDS3JWm9NWenc11SkRKEqCUwc33XciB7517nn/qHVAwWEr05XEzLfXq7HHbRVSGUEuD6aqoBBBjnsIIBnJM50/udp6YBq07Q4eHUwG4UxMhgGBOIJmNOPtBmpipT+ZyIDhS1q3dgxHAEgTqxnDFWxINMOsKL1qQRcFzgACMi2fedFQ3LU2b0yyEqaZKz1AgXA94Pcj31K2dA1qgVChAaUSockEnBYRwFEmRzjTL7pThIpKxNy8pDNzmSBIUzJJA0MR3q3Ney2kFOqmAqiDEhRiYEDjOdFULNDGKnUqwx6jJZ4OZI4k/WJ05Tp2wagYK+ZUjMgleSRnn7TjR7fw8kdIWoBTZmgHoAAuJ4wCfzP01TAoV1CMAz05txkrKrme5aTjGDGnvFASxYrSKI1OmatEWqYXFqwASVuJYjJGdMV6t38RYAvbeBdm0QWHJj9I03QqlaitJSGkFY94JHbH8+NQFXqLLBGay4kLUyYFtkkYJj21sH7Pu2cDeVGS1aho2nsbTXBtyePrrIBRNSobYc5wcM0liZ9zySZxIGtZ/Z3Uf7bHttvf/vHY61Ero/HLbORtXQstvrrcCwAv9EQXHyyoY/lrO18sbirRasaFRe6MqwhA5NqiV6QCLRk8860P46bxkXapcwRzVLAZBtNGCVkBoBbB1TvD/iDv1Ho0HaqsNbIucKoJYzBIFomMwDE41z53lvhePwrlfcPVADUwbSQaqq0km0dbD5gADC47aUt9VSXQvSRiDUgB5cjLMCCxgC1WkDjXa8C+Im625b0nUrUdqj3qpMscdUXNxOMaleD+fU2tO6nt6D13Zi7MrXLPsxnBkYEfnqbfprFTp0TcSgNSmDIUsoaC0DAOGKqASvAB0+SVkUL6b1AyVUYgAhmwo91CxNxzB1Ydn5vqbStVqNs6X4msRVDuCBTBBtKpEAHJ6YmO+l+IefzuatGrutvSrrTQmxCU+bHU0MTFrG0iMz7aXly+hWHCnq/eU6hYNkBVVTLPgGRDQFAgRzohUkj1lbrIIcZKxliBNrEhlktxPI1cfHviBRq7Y0U29BQySCqm6j/AGgCyi5rR8wjXS8G3fg9Oi1I0qr1WVrhWHpnIkre0BBkD6gd9Z7X+wZyu4ODUDMpMSWBaAQzWtyk8Fj7405Rpn0yyuhk2ejm+229mAItsEHgzOrHsKPhVUq1d9xSdy5YBDaJYlMj/AVEAdtR/L1HwuCd5UrkAuEWnTYAgksGZ1klj7dgNb7CutwTBVxb0x83eSZwflIH3Orj4z5/rVPDW2le5dwGCF1iKiIJhmB+YsFDEciffXP2tHw38Q7VKtYUFPSQjM1QHI7mwACLu4xjU3xLaeFO9JNvVqUkFzVmqB2OIgKhOCc/fjtqdvxVZ3e5IWHVXS1xTdTaenAOIJUEzawFxM5jSWotazUhfTUMYeJS4mmCQP4+4tuge0atfi1LwintaiUzuPxKxYXVkMggknsAAZ/TURvCvDRQLPvnbc/OWWmzLyTbP1Y/OeM6dvxFdKgKGRjIU+qrY6ptAUEwZByTxnTYqgAEdLyx7WkH5QByBMg8jnVn8u+E7Sol263KQAHdVVvUUICpBcjC5kwDJjSanlwVatWhsatKtQNhuqGmjhgHKKrVIaA0A283ZGr3g4Nfd1ARXsZXSorhwAAWm8THTMAQoiAdaT8UvMAq7DalTK7lkqG05KqoaP8A1GPYW6pe68s16DpQp16NX1Cx9NKqsFdQQSyzaGgkAn2+mj8weTN3Ro+tVpNTpiKaLeGCK0WqvUxEm4mP89Z3isuRXhSvUkFYBAt/i5JxjIAXJ54+miaRgSrQtytw0SQc9jIgEfXXd3vlDdjbtuau3ZEAkvIXBsAJTuBHYZuOpWz8jeIbwCo1J6iHh6jWuQGHDNnIEZkARGt9oyrHpDM9DCYPYkACPoS0z20usjwpZSAwkFYyoNvC4H2MHXT8N8v7upVqU6dFqtjhXUgESjGVJJggERg5/PUTd+CVtvVFOoj0ahggMDJxyIGZYCOwxrNsJHc+G2/FLxOjL9NYVaIkmRMFLgSR1OE1pfxA8yDb7f00dUq1j6SMxwgbFRzGYVZAPuR7HWVjyduaFH1q9CpSWnY61QJKRNsqIkFrOo8Rpo+D+IeIX7n0nr3YLkSTAI6QfYEwFxIPOs2cbdblsmOYa0kGrT+aBekXQWyQoIVjCkAEYH66do71gaioBVpO4WKoDPaGLQG5plgouKHR+H+H7i+dutb1lLhkRHLLaqg5AySSwiARA0xvKDkBPQIrJKtaGkgAKgKW4PucFpJ108MWliw1FNJjTm1itWCt3UxGJ6AQoUOCTInB1Eq0mpkghldWgEEcgdUFTBywyDiPrqZu6DUnsqKSl5YXIUdlmLiWFygqBAMxI9tFuhBFSneqzKpUBYDqWFDMLXkQSYHEHnTfKlUKNq+tUpLWpkFFg2/IuDCm+0TmQAxAzpvc0kHVSeQSwCVQCygAKpwLCTexAHEH6aZNNWljKMcgjKsWYknHyBV4UT+Wliv6rKjrfjJRQXjLMZHztA78Aaf1NIdbGKi6i6yD1NEgBYmZH8UkEjkaIHJuUk9Kh0wBnmBhiVBAH2n304zPTIQSykKzpUS2Cpui05gN7QDJ0Vak9MhwHTmDnm3qg9icdPb31fARtywuVbagYoCIBY5LwCepR2JB9xpmmqwSSyMIxkhhDEzmQcrA+s6lfgKjC70WYSzF6YJwAAJtBACxPYmc86ZW8pYcqCzqMXXMVWY5JgCBnE/fV2JhW6fJvVSQAqukAdKwo4gjqknBnGtY/Z/p53zBgwJ24B4ML68Er25x9jrImS09PM5QjgXCOfm4EyO2te/Z+YRu+gK3+zkkH5gTuIx/DGRqpUn44zdswpCkjcKJIA6vQBknCiDk/wDHWX1adzy4FG+LQshYYhfmBNi2ZPM/nrV/jNtFqvsqb1KdMN+IF1Q2qMUeqYPBjHBnVI8W8k/0KUN1T3Qq1DTUJMqYyTgiAB7iMaxyuVrj8Kpua9/UQOmFLIIUwAElQABhZ9zzo23BIKuBEoS9ssLQUQTiBABt1b/HPIdbw8LUFWhUZmtFDLsWcFRCsgDkKSZMH21I3XwgrptjW9SkhsZmpsW6QBIUG35h1AzOQM502Ko+9qH+BzUpyQoM3BUaEuyQDaTFpMCR20T7YEwQaZJ4cHoVvkBnqAtkyRmANW3Y/C/d7lPVCU6VwBXJWVgAFVyOr5pkTPadRfEPBN4q21qXqFqjIrnNVSgCqCQSwFuQpkcanfj/ABMcTfI7sDVQBqoDKVCgEGxRKLIi1DAgGTOm6teSzOTUZ1hWuJPzC0mczavB4BGn97sa1FwhSolxDU0YZJkopGBJkx2GleI+B1qNMVGpVqVzEC5SFJjpCkmST1zP0idO0EVSYexlZSCoV4u6zBiZBYAAyD0zzokaH6XKkzIIgdRj69NhyTzGpninhtTpdqUAqCj0ktRlQWKYgAC4ZJhiZxGjXYV6tJCKfrA3VPUBJcIgCAM2SFkYWO2nZTFQozA1AaTnrmOlrmkdAxTUKDFgMk5A0zToEI7NTYg2j1FJIVmhyJAhmtnB45nGlVNuzAokmSbltMrEqmRyYJ440ihuHRiisVklSGJgAwDIjAs5kTpv6JG33FSx0WyotQQbgCyj52tY/J8olgc8Z1F2zgW2uUkC68dM9RExMiLYBGSdHVSGPqAqGbJVcciYQwD0zCgjt76XuK+UBtqKCxHAfr5DNBMgIPcLOCdXQusVwShRpUXA4mCzkxPVlcDj6Rphza0mJBm5eqD8xyDk55551MSpMii5N1NaZpsomahIYU5JBEAdeDGoVFCGFr2MykGYgBiVjjC2EzI08Icp7iRfUUVIBmCA11vzGAWYAkSTz76J9+5UL6j1FBEIS2GtGQskLDEjHccaKgaZCKwalBJaplpBJtlf4YiBHzXSeI006ky1QSC1zFSJEyftMdoxGnU2n914lX6qTVawGQ1Oo78i2eljzd7jEalVvEN2QAa1ewFQSKtRlXNq8MREjjvqClZmYi31byGbu5tLMes9Q7kkH+emNtumQAqxFpDAe5GV+h54Or1n0m12vD/Ne5ooUpV2VC2SIvLMcnOTgTz9zqRtPPFYbobhoruJCmsFJUTJtkdBIE4HJxrgU0UEGqGAIYhltMgCMA4i4ZPOnKlOo4u6W6WkgC5VpwssI4iOfprPXj9Lrt+YfOe/rXrXqPTVoBolYADQQsACcRPP151I2nxK3tNFp+qq01UD9zTpgqLT9MEd54zqt7Ko5EKb2e5SrAEw5QSsz1fXEBSdIdAGZQGRhcImQMgEe8ABsyZxpOE+jXW8H87bzbljTrwWLvUuAl2b5jJyTgRP399SPDPOW72rGqr5qmWerTFRnYKLus/cYBxrgucPgOFBh1EAG4AE47xAB99SNunqK1tQAqOmnUnrNQhSFiVB7km3V6w12fFfOVfcV6VevTpVmohgIWVIw2VXsPqI11PGviXU3G0qUnp7ZlqGwItwdF5uUEWxOAQZmMY1Uq9FkIZkeiXVnSPleXAkZwgEjBMwPfTG5YvLul09TMuLb2JnGJMQBGM41npF1ePCfOmz2VILT2F1eSGesQcj5iGtJJk8C3HfUbwjz7SoV6u6qbJWrVIVLSqU1t5gWHJMSw9vrqobbbtU9NKc1CTApHkFmHSs4BMAyCMA6UlNi4pr0s72MrkWg3CBniDyTq9IatfmTzhT3m6pbittA1GmsWI8F5iLmtuIugAEZznSfMXngbmi9CjR29DbmFVbf3gzm1oEMcEgduTqr0aYNZfVJoh2uZlW61ZaWUTwMxBzGntyFDU16dxKp/RXKwVWLEE2zcRMkgwIzrN4yUlWo/EytQpKm221KiihQZF4IM8mAAW5zk51B8n+YqW2cOuySvV6uu8kgtcQFp2ngSJAx7gDXBG5hopO3ptY7LVgKXRSxlQSrgGQpOTPbQcrSqqrpUoNTpgEoSWJtYgwzCLpAwYAOrOEw13915xXcVxV3O1o1lCKAlP90SQS83QSQCCCO+tV+FnmDbbpa3obUbVk9K9RHUGv9M3WqTgMcjv3nWC7isz/ADANagUFIXKoYmBk/wBonmOdaz8A4u3pDFgfw2TM8Vxx2/4DVnCbsS3wd+Oe6KPsmBgxuY6Q0mKFuD9Tz21kdZiCAINhiVJg8f5zLczPOtg+OFO47RfUWnI3E3zaR+5MGAe4Uce+skautrHIZiJUBbChljPViMQsREzrd8pEeq7SeCMmQMYgT9BMfWRqRu6rVJN7VAOCSCwVIAmSYnsBzpNKqoCmHpsSAzLBEASenEtJAxgYxpFKkFMlVqKWBlWIJ6QWA7j5smO2NTIp9/F3KkLUqhGJlC7FQBwPYm76YnTm08arUbnp1a1JmxKMYYqJAMmSZzOY7ajU6hQiIJXFjiZMdQg9p+vbQYA4wgCknkhmEEiMiSYAAxp1g7b+bNw+6SrXr1SaKlfUphSVUgZW4W5MSTBP30dXzlu3am9SuNwKZNW2oMAhYMrgERx3kEjnVdq1TkTbMXZMEfMJ7Y6REQI05XpNaDhl4uU5JMuwI5YgH5iI1Lxi6se6+Ie9Y43NRcdSsFtEggwAvecKR3Ge+pf+sTd09slNQu3QD0w9NMNCxktILTAJHEGNVEIzw16lpUBSeozliPoIALSD20n1QRFzDAFhMiZlh9IMadeP0kru+H+bt7t6LU9vWC00xdTVQM/xXATbcYE899ITzPuEqNuUrLUr1JU3IrVAMBT1LaCe1p4Xga4oBhWtKgAKWGZLdQnJE/QRx2nQ9DpkMGtK/K2MgkxMEEZB+sRpOM+jXX8U85bivVWrVe9qV3ppUVWAkgMALY7SZHERp3xTz1Vr0fTenQUQSTTo01LduYlRg8ZOq9ab8qCwEw4AnB5B5Hcflp3b4Kj5TIyRI4J+s9XtxdxpeMNWLbedHpqCdtsqkoOtqCkgcC4g8xGNH4X41tPSZKmzNZne8/vFSCPlVYW/gnE5+uq5RXouZGALgXgYBAlhxBMGecad3aMEkFHVQgLriC0mOxYxIJjEc6z0g7aeM7EV2f8AD1Fo2MnoKytLGQSXqZBzEDIIkERpXiniPhtT01obettSGtqsGulIIIAuImeZAH31wa1NCrMhItFMWuAGkkl7QoPQI5weoaiVFwAZBABg9+TIgY9vz1ehq2eO77wo0rNvt9x6oAiszAKYgE2XEGQCOBzp/ab7wmnSAqU9zuiBzcqKsmTy6kGRMie321SKp4kRIBOZkiSPtgj9NOVhlcowAUSuBwJBGDIP6nTp+mu74XV8OBZq34nLNFNQltkyoZpBIx2576PxHxLYtuQaVLcUNvb1qrqXYzIgkwAROLu2uKyQRDFW6rruwAEZ9zEZ4J0GpgHrkfMemObcADiJifpOnX9NWfxql4Wac7b1xUDop9SAhDSWmOqQO476lJ5c8LFByPETUrCnKqEIRiJIHVTuIk8Ag6o9XgTBwM/kIEYx2/LnS9ulxZQAe3VE5IGPqP8A21en6asnlvYeHPTndbipTqyIp00JIjMklYPHbsBp7ZeWtnUqu53VFNsrgK1SRUYRJFq8AknJ9tVmvCsQwsK4tDXCe2Z4jv8AbTNelDGIYC6Cs9hjHsNZ6X7NXLzF4RtUWjS2m9Wv6pVXDRalpJUh7ZVbp6ZzI11N35L2O2Qk+IrR3K05VFNy3BeSSC3VJPOJxrOqKl2gMDIbDEDCiRJODP8A76Ky72BIPuSTGBPuYjVzl9mxa/Lfkncb2Cq0kQUwA5hQAJAHSCWOTNwMhY1M3/kLcPuxtaFUV/TpqysXlaatdjHADmcDkidUf0cEnjhSOJgGDPYDmPfT4uy6tHI5tIAAzEY5ER7aZy+zYt3jfkvd+G+mxamKbcS3qKKgptyrJEtwuDmAY0xV8kb1KIrptqlOFJLI8EC0A9F1wnMnvntqv7vfuzAirUNpYoHZi6AAGbuOfr+Wpe882b3KvXrRxDuxwQJHMHnWc5Gl+G+U93uUD0ts9RXBErAysKZII4IBHvpXl/yzuN4Sm3U1CGIcMISmIhSWmLu2MjtxqPtPMm4pr6P4muqLIVFc24OMAxaP56QPG66IKQrOKVzz6TlbhdDE57/wyONanZXXo+Qdy2+bZhQlSC5ZXNiqQLciSBMg986134Z+TX8PO4D1adT1DTPSIYEepJbvmRH/AIfrrAK3iLXM6O0HEOZuQEQpIw8Dn7a1f9n0Z3pIAk0JiB/f8DsM4++k7W/LNsxK+Ot3+yQoaRXBGJiaBweR8sSOJ1k6oKhZkCgXdNMtJ65wD3wBJ1q/x2RD+EDNaSK4XHMnbgyeVAEmQO0ay/f7m8AVAJCmx6SKLwBZTEAiBIPURcfbW78kngzudqC7lR6ZDLbRYkwG9i3KwASx+b66PeFb5rKabsZYgCLiWYm3iLWWFUgL7aKs5YSwL9EBgzSokLTu5gLFqqeZ01RqsHNjqckC/uGMEZkE25JkRqKG4rs4AJDKq24xEm4xOYJP1nSNrTMkGJBUWExcOSMwF+UexzjUzc7UNDmm1K7reoFJQmo804CrFIW3QsmYwO+nNxuLkb1bahaW9QEX3kWpfImBbJQ8Y99EqN+Cl4AtLGQnAteSIJmABAk6P8KohaivQZlkM6kq1zi0kGCiBQxkXTHGmqgLEliXgQGzOelAR2A4C6m1KjimArrUEsbGEshAsGDyeo2qpPHY6nlTe9TDU4SqqMwWsgIuLwqXMRdHTIUjvqOD0oZDquQnBF5giMFpgZnGna9P0yAL6dUYZXWCpAGQZkGc5GPfSVQZVlLEFiXVyZABAycW3FTP0OdDDG5qIzXKBTDHCySqgwB1GTiTJzo6m2a4iy9mn0ypBnICm0donpMEzxo91UVWYI3qoCQC6wSI5sk25JxOlpVtZXpF6UW5BbBAhzeMgz2zGqhDXPUBJNQyBDN1MekQSxmcQP7Oiqt1MF46umfllogNPtEtj5TpbrmYvVbiWQgkxkljEnLLLEZ4HfTfrEJYLWWAxlADKgfcgSflHMTqrh+vWSOj1Ew1yg4DEkQDdKrGCTM6bqLJMj3JKzEYUSOwHaObtJqUgXMdAtE3dyFHOPeY0mqxJJtti1cTFw+b7mMxqIXWLOLR1gtzEuW+VZMFs4IGdIrAhCoDQCRaSQQcD7Az+kae2qkkMVYIpRb6amAQGYcQLz7yCAJ03uHZ1Ukhhx0nIJuJHueCSYOqiNUZYXDXdV8kAQSLQv8A5QZnnGjorLAAFpI+XnnsB8x7RpPpYktJBAgg5xIPsRgD8xp2isENBXqHUvYwSY9miD9NKHaxtIlr4DdJmVlmBUg8tEExxOk7llDUjTVqcqCb/lOeR/aTEGeY05WZqzwYZrVtI6ZVQTyYnggk5LDvpmowAtDPIChgyxEZMdWADwIBM/XRS61IuL7VGSWdYI6nMGyQBJgKMYI1EL5wJBJxGRn35k8z9Y1Koba4k2sV6QbDPAJOCZJIHHAjUe24AyptgYxjJIH0B5J/tDTQGwCVJEyCp4icAH9CcDRrTWYh7rWgqZknjBjHIxzzpyjt7QGaZhSqspghu88AYH3k6da9i1VQaYuWGUdKsWwJnpAggD/DqIhvVwFiIJxjvE/bjGpFSt1mzAMgK3YQME8Tk/adFWlmmLjBJI5JJOTJkkntpFd+FHEthuxJhiD9x+UHV1UndsDc0dYY5Q9MKBwBEAGCW+vfTDoXunr+ZiRyQIEkHn6aXtwoDZcE3B2UypQwIjGM5+40utBBIC4PYwcsADaYnDcD6nEZSrTK0TJn5lDEqxCmOmInLEg4GpO5pKAUa6k633I3Am2FWTNxnlo01uLS1SGwoMX4doIAxJlhzE4AOlX3g9YCqGKB4B6iAc8M310QmjtlF17FCFYriQ5DAWggi0ZOcjGmjQhQXWLg1pDCTBAJIE+5AGORoKxAIu7EQeDngHMjBM6XAVRIINrQcMGYNE5gqoyvecHGskNEdgQwJiD9CI+2tm+A4WN3FIo00b2uuVjNf5RECM8EzI1j22pluQHJ7L86m9eBi4t7ezHjnWwfARVC7qGYv+5DqVtCQa8QZ6jzOBx31Z8pZ4XrzT5Mo+IemK91tO8gLaMsAJuKk4iYBgmJBgRWtt8E9qn9dXYSCysKJDETE/up7zjXf+I3i9Ta+HVq1J/TdfThoBtBdQcHHBOqxT8zBdruq6+MNuhSprPp0KN1Is6hWAwG4Ig4yT7a3kTUmj8FdslQOm43KMDIg0iJmZg0jOcwcDtGm2+BezIE1dxcD84NMEiIAgU4icnGTzrveJ/EGht3qIyV6nooHrPTp3LSlblDmcEjsJ+salbLzrRqvYq1AfwqbvIH9G/A5+b6cfXTIar21+DNCmpVdzurW+ZSaRVsWglTSgkAmDGO2mKvwK2RMrU3CDGAaZjGctTJM85Ou5T+I9Bjt1SjuHbc0RXpqqAmy60z1QCOT2jvMDUjbeftu9cUgtUK1RqNOsUilUqrdcivOSCpGQASME6ZDVZT4E7RTivuRweaXI/+3750R+A+0P8A2jdTJMzS78/1X8+dW7zh4luKO2dtrTD1IbLMFWmArEu0zdEYUDJ055O8QevsNrVqG56lGm7GAJJUEmBgaYaqg+C22ipO43DeooUs/osQAZ6WalKntI7aZp/AvagyNxuv1o+8/wB1/LXY+Ifj1barQsdqNF3cVtwtE1TRAWU6OBc2LjxpnwHztZthUr16e7R9ym3pVqAAJ9SApqJIFNgZmO0HTIbXOqfAvaMM1txMQCPRHckmBSgk+5+kRpVH4H7ZVZRuNzawgj9zkSD/AHeOOedWTxXz3Q27blai1P8AZlotUIA4rNasZkx3/wA9FQ8/bc+v6gq0DQp+swrUypNLIDqM3AkR7z20yGq0nwK2i/LX3I9xNIg5kYNPUnc/BnaVGZ3qVi7XliPTUMWMg2KgUW8AAR99ddPiJQ9Ks709xSNCkK7U6lO12pEkB1EwwkHviM6Zbzer1trH4iktT8QRTekg9VaaBg0lpQQemOczGmQ1wqnwI2rRO43WJzNGcmTn0s/5adPwP21oT8TurAxYJdStuIgmPT5I766m3+KG3f0raG6PrpfQij/TQJZUg5KjmYH1xqT/AKxtt6e3qBKzfiGqIiLTlxUpzehWcNII9sc6uGuEvwP2ylrNxu6YYkwr04ggiM084JEnME6G8+Bm0qOW9bcJIAtT0VUQAMKKWJiT7nVhHxB23oerFW71TQ9Cw+r6w5p2f2ozzEZnSX+Iu2WizutVHSolFqDJFUVKgmmtpNvUMhrrY76mGq4PgRtJJNfcsYMEmlIJESCKcyBof6iNp23G6A+jUu4g5NOc5/XVrredKSUBVeluEY1PSWiaZ9R6h4VVBhpybgbYEzptvP23G2Ne2rK1PQNGw+r6xMCnZPzfnEZmNMNVir8BtmygGtuZB+YGlJEAAR6cACJwO5063wR2pRk9evDsGJihdIEDq9KQPprreTPMtTdbrfhrxTpVKS00dArU5py6kck3T7/TXC80+b9zR3lam26TZBLfwwq0bqW5lZN9f+DqkQOInTIaWvwK2oYsm53dORHS1MYIg59Oc5n76WnwM2cy1Wu3SqgfulGBA+SmJ/PnVg8R890tsQlRKlRlpLVrmipdaKNPUzSDaSDEAmBMRpfjPnelt8+juKyBBVapSplkSmZIYsSAcAmFk/TTDVbT4G7XAO43LKCOljSIMcD+j4+g0KfwO2yrau53YWQxE0oLDgkGnBP5Y7a7W9+J22ptUASvUFOlSrs1OncPSqC4PMiABzOfaddHwPznQ3VVqVMVVYU1qr6iFRUpsYDpOSJxmORpkNVSr8C9mciruFMASDSyRyYNMiTov9Re1IVW3G5KqCAP3PBa4iRSnJ7zOtJB0emQ1mNP4DbRTI3G6+00SOQQCDSgiYx9NKqfAbZkf025BkkkGlJJIP8Adxj/ADOtM0NMhrM6vwI2jZNfczn+57mSf6LJ+p40Y+BW1iPxG5OCBPo4mOD6WtL0NU1mq/AzagW+vuCsFQD6JgEgmD6UrkcjSaPwJ2qtK7jcj6H0SPeINIz+c8a0zQ1MNrNX+BO0LXetuA0sbh6IyTPApQI4EDVi8l+QqXhvq+lUq1PVsn1Chi2+ItVebjMzwNWjQ0RwvOngTb3Z1NurKhcpkgkC11Y8Z4GmvN/lv8Xsa+2p2U2qqFDFcCGBzaJ7fz1YY0CuqMk84F9vX31Om7r+MorKnbVKhqOKdgFGohtyDabxjka7e18k7lTQq0q1OmTsaW0rh0ZyoQCShDAXTI6sa0CNCNBSvLPkipta21qNURhQ2X4YgBgWa+6RPaMZzOofhPw0ajuUN9FqFOs1ZJSoassWYDNT0lClsMqzj6nWg26EaCH4ptDUoVKYIBdHQE8C4Ef565fgvhVfb7bZ0FekRRVErkhupVWOj+ybo57TqwRoW6Dg+ZPCtzUanU2m4FKpTulKgLUqqtEh1BBkcgjjVcf4c1mo1WatS/FVNxR3IKUytFHofILJkgiZPJx7a0KNFGgyrzr5Z3FPa+I7irUSq+4p7RbaVNhaabiYUkkjOJJPOu5u/IdbdtuG3ldC1SgdtT9GmVCIXDlyGYyzMBI4xjV5jQt0GdUvhvVNDdK77cVa1A7dGRasATMs1So7GcG0YGu54j5VepV2bh1A29KtTYEHqNSkEBHtBE57atMaEaCl+E+SalL/AEXLofwNOqrxd1l6ZQFcYz7xjXA3nlmvtq3h1Om6God3vqwaxmRRUSowDLgxBtxHONanboW6CiJ5ArWesa6fjPxP4u8Uz6d9lgSy66wJImQe+jq+Q6z09w1WrQfcbl6T1VaiTRK0ltWmFZrwI/jBuB1eo0ANBnFP4WsNqKfqIHSv+IpJFU0aXTaaYlxUsYSSQQZyNS6fw8ddsLXopul3C7pXVH9MOotCkM5dltlSxM6vkaFugrHlXy7W29bd1q9VKjblqT9ClQpRLSACTieMzHOdQ/HvKm8qtXSluaR2+5+ZK9I1DRkQfSyFg82tgHOrnboRoM78V+GLFwaFWnBoUtvU9darELSBUOtlRQxIOVeV/wA3fG/h7UrM6rUotRNBaVNKtN2/DlEK3UkVggumSSJHaYjV/jQt0FA2vw9qrR3VP1ac19jt9qpAaFalSZCxxwSZHfGuv4Z5WelvaW4LoVTZLtSADJYOjTn+GF1aI0I0AGj0QGj0A0NDQ0A0NDQ0A0NDQ0A0NDQ0H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876800"/>
            <a:ext cx="289943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1740</TotalTime>
  <Words>1475</Words>
  <Application>Microsoft Office PowerPoint</Application>
  <PresentationFormat>On-screen Show (4:3)</PresentationFormat>
  <Paragraphs>289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Rockwell</vt:lpstr>
      <vt:lpstr>Times New Roman</vt:lpstr>
      <vt:lpstr>Wingdings 2</vt:lpstr>
      <vt:lpstr>Foundry</vt:lpstr>
      <vt:lpstr>Apparel Industry Construction Methods</vt:lpstr>
      <vt:lpstr>Key Terms</vt:lpstr>
      <vt:lpstr>Key Terms</vt:lpstr>
      <vt:lpstr>Equipment Used in Apparel Manufacturing </vt:lpstr>
      <vt:lpstr>Types of Machines</vt:lpstr>
      <vt:lpstr>PowerPoint Presentation</vt:lpstr>
      <vt:lpstr>Industrial Sewing Facts</vt:lpstr>
      <vt:lpstr>Factors to Consider Before Garment Construction…</vt:lpstr>
      <vt:lpstr>(SPI)Stitches Per Inch</vt:lpstr>
      <vt:lpstr>Sewing Machine Needle Consideration</vt:lpstr>
      <vt:lpstr>PowerPoint Presentation</vt:lpstr>
      <vt:lpstr>ASTM International</vt:lpstr>
      <vt:lpstr>Classes of Stitches</vt:lpstr>
      <vt:lpstr>Common Industrial  Sewing Machine Stitches</vt:lpstr>
      <vt:lpstr>Classes of Seams and Seam Finishes</vt:lpstr>
      <vt:lpstr>Super Imposed Seams (SS)</vt:lpstr>
      <vt:lpstr>Lapped Seams (LS)</vt:lpstr>
      <vt:lpstr>Lapped Seams (LS)</vt:lpstr>
      <vt:lpstr>Bound Seams (BS)</vt:lpstr>
      <vt:lpstr>Flat Seam (FS)</vt:lpstr>
      <vt:lpstr>PowerPoint Presentation</vt:lpstr>
      <vt:lpstr>Seam Dimensions</vt:lpstr>
      <vt:lpstr>Seam Engineering</vt:lpstr>
      <vt:lpstr>Construction Details</vt:lpstr>
      <vt:lpstr>   Garment Shaping Devices</vt:lpstr>
      <vt:lpstr>Darts</vt:lpstr>
      <vt:lpstr>Tucks</vt:lpstr>
      <vt:lpstr>PowerPoint Presentation</vt:lpstr>
      <vt:lpstr>Pleats</vt:lpstr>
      <vt:lpstr>Gathers</vt:lpstr>
      <vt:lpstr>Princess Seams</vt:lpstr>
      <vt:lpstr>Facings</vt:lpstr>
      <vt:lpstr>Sleeves</vt:lpstr>
      <vt:lpstr>Collars</vt:lpstr>
      <vt:lpstr>Waistbands</vt:lpstr>
      <vt:lpstr>Pockets</vt:lpstr>
      <vt:lpstr>Fasteners:  Zippers</vt:lpstr>
      <vt:lpstr>Hems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Apparel Construction Details</dc:title>
  <dc:creator>dharrison2</dc:creator>
  <cp:lastModifiedBy>harrington</cp:lastModifiedBy>
  <cp:revision>159</cp:revision>
  <dcterms:created xsi:type="dcterms:W3CDTF">2014-01-05T19:00:59Z</dcterms:created>
  <dcterms:modified xsi:type="dcterms:W3CDTF">2015-05-15T17:31:16Z</dcterms:modified>
</cp:coreProperties>
</file>